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92" r:id="rId2"/>
    <p:sldId id="294" r:id="rId3"/>
    <p:sldId id="293" r:id="rId4"/>
    <p:sldId id="296" r:id="rId5"/>
    <p:sldId id="297" r:id="rId6"/>
    <p:sldId id="298" r:id="rId7"/>
    <p:sldId id="299" r:id="rId8"/>
    <p:sldId id="302" r:id="rId9"/>
    <p:sldId id="303" r:id="rId10"/>
    <p:sldId id="279" r:id="rId11"/>
    <p:sldId id="273" r:id="rId12"/>
    <p:sldId id="305" r:id="rId13"/>
    <p:sldId id="304" r:id="rId14"/>
    <p:sldId id="306" r:id="rId15"/>
    <p:sldId id="308" r:id="rId16"/>
    <p:sldId id="309" r:id="rId17"/>
    <p:sldId id="307" r:id="rId18"/>
    <p:sldId id="311" r:id="rId19"/>
    <p:sldId id="310" r:id="rId20"/>
    <p:sldId id="312" r:id="rId21"/>
    <p:sldId id="314" r:id="rId22"/>
    <p:sldId id="315" r:id="rId23"/>
    <p:sldId id="317" r:id="rId24"/>
    <p:sldId id="318" r:id="rId25"/>
    <p:sldId id="326" r:id="rId26"/>
    <p:sldId id="328" r:id="rId27"/>
    <p:sldId id="331" r:id="rId28"/>
    <p:sldId id="330" r:id="rId29"/>
    <p:sldId id="332" r:id="rId30"/>
    <p:sldId id="329" r:id="rId31"/>
    <p:sldId id="327" r:id="rId32"/>
    <p:sldId id="260" r:id="rId33"/>
    <p:sldId id="269" r:id="rId34"/>
    <p:sldId id="265" r:id="rId35"/>
    <p:sldId id="261" r:id="rId36"/>
    <p:sldId id="283" r:id="rId37"/>
    <p:sldId id="285" r:id="rId38"/>
    <p:sldId id="290" r:id="rId39"/>
    <p:sldId id="288" r:id="rId40"/>
    <p:sldId id="280" r:id="rId41"/>
    <p:sldId id="289" r:id="rId42"/>
    <p:sldId id="291" r:id="rId43"/>
    <p:sldId id="320" r:id="rId44"/>
    <p:sldId id="321" r:id="rId45"/>
    <p:sldId id="322" r:id="rId46"/>
    <p:sldId id="333" r:id="rId47"/>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3811AD-D9D5-CB4E-A0B6-BC5AE315873B}">
          <p14:sldIdLst>
            <p14:sldId id="292"/>
          </p14:sldIdLst>
        </p14:section>
        <p14:section name="1. Defining Artificial Intelligence" id="{FC954C1C-F90F-3E44-8164-854396040B38}">
          <p14:sldIdLst>
            <p14:sldId id="294"/>
            <p14:sldId id="293"/>
            <p14:sldId id="296"/>
          </p14:sldIdLst>
        </p14:section>
        <p14:section name="2. Understanding Machine Learning" id="{55AE499F-AB80-4744-8979-45DA55DDA500}">
          <p14:sldIdLst>
            <p14:sldId id="297"/>
            <p14:sldId id="298"/>
            <p14:sldId id="299"/>
            <p14:sldId id="302"/>
            <p14:sldId id="303"/>
            <p14:sldId id="279"/>
            <p14:sldId id="273"/>
          </p14:sldIdLst>
        </p14:section>
        <p14:section name="3. Exploring Neural Networks" id="{CC304A4E-FC73-3D46-966F-8F4CED840D40}">
          <p14:sldIdLst>
            <p14:sldId id="305"/>
            <p14:sldId id="304"/>
            <p14:sldId id="306"/>
            <p14:sldId id="308"/>
            <p14:sldId id="309"/>
          </p14:sldIdLst>
        </p14:section>
        <p14:section name="4. In-Class Activity - Training A Pet Classifier" id="{D5D75D21-AC41-2446-AC71-1B63BCB20A7E}">
          <p14:sldIdLst>
            <p14:sldId id="307"/>
          </p14:sldIdLst>
        </p14:section>
        <p14:section name="5. LLMs and GPTs" id="{590AF58E-2714-4C4B-9F84-F1F27239A836}">
          <p14:sldIdLst>
            <p14:sldId id="311"/>
            <p14:sldId id="310"/>
            <p14:sldId id="312"/>
            <p14:sldId id="314"/>
            <p14:sldId id="315"/>
            <p14:sldId id="317"/>
            <p14:sldId id="318"/>
          </p14:sldIdLst>
        </p14:section>
        <p14:section name="6. Ryan's (Generative) AI Resources" id="{DE393048-F57A-D64B-BC21-8807481A5C5A}">
          <p14:sldIdLst>
            <p14:sldId id="326"/>
            <p14:sldId id="328"/>
            <p14:sldId id="331"/>
            <p14:sldId id="330"/>
            <p14:sldId id="332"/>
            <p14:sldId id="329"/>
          </p14:sldIdLst>
        </p14:section>
        <p14:section name="7. Other Ethical Concerns (Not Comprehensive)" id="{3706D3CC-5A88-DF42-AE6E-796634A3759B}">
          <p14:sldIdLst>
            <p14:sldId id="327"/>
            <p14:sldId id="260"/>
            <p14:sldId id="269"/>
            <p14:sldId id="265"/>
            <p14:sldId id="261"/>
            <p14:sldId id="283"/>
            <p14:sldId id="285"/>
            <p14:sldId id="290"/>
            <p14:sldId id="288"/>
            <p14:sldId id="280"/>
            <p14:sldId id="289"/>
            <p14:sldId id="291"/>
            <p14:sldId id="320"/>
            <p14:sldId id="321"/>
            <p14:sldId id="322"/>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505"/>
    <a:srgbClr val="00FE40"/>
    <a:srgbClr val="00C8FF"/>
    <a:srgbClr val="FBFF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5" autoAdjust="0"/>
    <p:restoredTop sz="94659"/>
  </p:normalViewPr>
  <p:slideViewPr>
    <p:cSldViewPr snapToGrid="0">
      <p:cViewPr>
        <p:scale>
          <a:sx n="106" d="100"/>
          <a:sy n="106" d="100"/>
        </p:scale>
        <p:origin x="1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353D21-AFFF-4353-815A-DF65D9157940}" type="datetimeFigureOut">
              <a:rPr lang="en-US" smtClean="0"/>
              <a:t>11/24/25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F6394B-F309-4923-9040-E599A7DF756F}" type="slidenum">
              <a:rPr lang="en-US" smtClean="0"/>
              <a:t>‹#›</a:t>
            </a:fld>
            <a:endParaRPr lang="en-US"/>
          </a:p>
        </p:txBody>
      </p:sp>
    </p:spTree>
    <p:extLst>
      <p:ext uri="{BB962C8B-B14F-4D97-AF65-F5344CB8AC3E}">
        <p14:creationId xmlns:p14="http://schemas.microsoft.com/office/powerpoint/2010/main" val="190793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F6394B-F309-4923-9040-E599A7DF756F}" type="slidenum">
              <a:rPr lang="en-US" smtClean="0"/>
              <a:t>6</a:t>
            </a:fld>
            <a:endParaRPr lang="en-US"/>
          </a:p>
        </p:txBody>
      </p:sp>
    </p:spTree>
    <p:extLst>
      <p:ext uri="{BB962C8B-B14F-4D97-AF65-F5344CB8AC3E}">
        <p14:creationId xmlns:p14="http://schemas.microsoft.com/office/powerpoint/2010/main" val="274246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F6394B-F309-4923-9040-E599A7DF756F}" type="slidenum">
              <a:rPr lang="en-US" smtClean="0"/>
              <a:t>17</a:t>
            </a:fld>
            <a:endParaRPr lang="en-US"/>
          </a:p>
        </p:txBody>
      </p:sp>
    </p:spTree>
    <p:extLst>
      <p:ext uri="{BB962C8B-B14F-4D97-AF65-F5344CB8AC3E}">
        <p14:creationId xmlns:p14="http://schemas.microsoft.com/office/powerpoint/2010/main" val="4201666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F6394B-F309-4923-9040-E599A7DF756F}" type="slidenum">
              <a:rPr lang="en-US" smtClean="0"/>
              <a:t>36</a:t>
            </a:fld>
            <a:endParaRPr lang="en-US"/>
          </a:p>
        </p:txBody>
      </p:sp>
    </p:spTree>
    <p:extLst>
      <p:ext uri="{BB962C8B-B14F-4D97-AF65-F5344CB8AC3E}">
        <p14:creationId xmlns:p14="http://schemas.microsoft.com/office/powerpoint/2010/main" val="2951493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102FE-2D03-8500-AA5F-C1E45C6513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E9736-DF1E-38F9-F3C1-3B4F28CB3D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56472-9D0C-8A74-BEAB-A901472919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162D30-A4B6-FE6B-6AFC-F49CD296097B}"/>
              </a:ext>
            </a:extLst>
          </p:cNvPr>
          <p:cNvSpPr>
            <a:spLocks noGrp="1"/>
          </p:cNvSpPr>
          <p:nvPr>
            <p:ph type="sldNum" sz="quarter" idx="5"/>
          </p:nvPr>
        </p:nvSpPr>
        <p:spPr/>
        <p:txBody>
          <a:bodyPr/>
          <a:lstStyle/>
          <a:p>
            <a:fld id="{91F6394B-F309-4923-9040-E599A7DF756F}" type="slidenum">
              <a:rPr lang="en-US" smtClean="0"/>
              <a:t>37</a:t>
            </a:fld>
            <a:endParaRPr lang="en-US"/>
          </a:p>
        </p:txBody>
      </p:sp>
    </p:spTree>
    <p:extLst>
      <p:ext uri="{BB962C8B-B14F-4D97-AF65-F5344CB8AC3E}">
        <p14:creationId xmlns:p14="http://schemas.microsoft.com/office/powerpoint/2010/main" val="3465479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33F920A3-5C1C-CFF9-556A-3A59560BA911}"/>
              </a:ext>
            </a:extLst>
          </p:cNvPr>
          <p:cNvSpPr/>
          <p:nvPr userDrawn="1"/>
        </p:nvSpPr>
        <p:spPr>
          <a:xfrm>
            <a:off x="3810793" y="318127"/>
            <a:ext cx="4551363" cy="2699402"/>
          </a:xfrm>
          <a:prstGeom prst="ellipse">
            <a:avLst/>
          </a:prstGeom>
          <a:solidFill>
            <a:srgbClr val="0505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Triangle 7">
            <a:extLst>
              <a:ext uri="{FF2B5EF4-FFF2-40B4-BE49-F238E27FC236}">
                <a16:creationId xmlns:a16="http://schemas.microsoft.com/office/drawing/2014/main" id="{41A4DF07-57F2-2BBF-8264-992CB963D919}"/>
              </a:ext>
            </a:extLst>
          </p:cNvPr>
          <p:cNvSpPr/>
          <p:nvPr userDrawn="1"/>
        </p:nvSpPr>
        <p:spPr>
          <a:xfrm rot="18304366" flipH="1">
            <a:off x="7831018" y="652773"/>
            <a:ext cx="411470" cy="1113426"/>
          </a:xfrm>
          <a:prstGeom prst="rtTriangle">
            <a:avLst/>
          </a:prstGeom>
          <a:solidFill>
            <a:srgbClr val="0505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64DE99CB-ED46-04AA-52F2-8B18D3D5EA9D}"/>
              </a:ext>
            </a:extLst>
          </p:cNvPr>
          <p:cNvSpPr/>
          <p:nvPr userDrawn="1"/>
        </p:nvSpPr>
        <p:spPr>
          <a:xfrm rot="3295634">
            <a:off x="3953248" y="652772"/>
            <a:ext cx="411470" cy="1113426"/>
          </a:xfrm>
          <a:prstGeom prst="rtTriangle">
            <a:avLst/>
          </a:prstGeom>
          <a:solidFill>
            <a:srgbClr val="0505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92BE8-76CF-7DEE-92AE-A3AE61541FC2}"/>
              </a:ext>
            </a:extLst>
          </p:cNvPr>
          <p:cNvSpPr>
            <a:spLocks noGrp="1"/>
          </p:cNvSpPr>
          <p:nvPr>
            <p:ph type="ctrTitle" hasCustomPrompt="1"/>
          </p:nvPr>
        </p:nvSpPr>
        <p:spPr>
          <a:xfrm>
            <a:off x="2794000" y="655782"/>
            <a:ext cx="6604000" cy="1743818"/>
          </a:xfrm>
        </p:spPr>
        <p:txBody>
          <a:bodyPr anchor="b">
            <a:normAutofit/>
          </a:bodyPr>
          <a:lstStyle>
            <a:lvl1pPr algn="ctr">
              <a:defRPr sz="4400" b="1">
                <a:solidFill>
                  <a:srgbClr val="00C8FF"/>
                </a:solidFill>
                <a:latin typeface="Arial" panose="020B0604020202020204" pitchFamily="34" charset="0"/>
                <a:cs typeface="Arial" panose="020B0604020202020204" pitchFamily="34" charset="0"/>
              </a:defRPr>
            </a:lvl1pPr>
          </a:lstStyle>
          <a:p>
            <a:r>
              <a:rPr lang="en-US" dirty="0"/>
              <a:t>TITLE SLIDE</a:t>
            </a:r>
          </a:p>
        </p:txBody>
      </p:sp>
      <p:sp>
        <p:nvSpPr>
          <p:cNvPr id="3" name="Subtitle 2">
            <a:extLst>
              <a:ext uri="{FF2B5EF4-FFF2-40B4-BE49-F238E27FC236}">
                <a16:creationId xmlns:a16="http://schemas.microsoft.com/office/drawing/2014/main" id="{6756D0FB-7946-D6F9-234A-7508011DE05F}"/>
              </a:ext>
            </a:extLst>
          </p:cNvPr>
          <p:cNvSpPr>
            <a:spLocks noGrp="1"/>
          </p:cNvSpPr>
          <p:nvPr>
            <p:ph type="subTitle" idx="1" hasCustomPrompt="1"/>
          </p:nvPr>
        </p:nvSpPr>
        <p:spPr>
          <a:xfrm>
            <a:off x="2794000" y="2601753"/>
            <a:ext cx="6604000" cy="498354"/>
          </a:xfrm>
        </p:spPr>
        <p:txBody>
          <a:bodyPr>
            <a:normAutofit/>
          </a:bodyPr>
          <a:lstStyle>
            <a:lvl1pPr marL="0" indent="0" algn="ctr">
              <a:buNone/>
              <a:defRPr sz="2200" b="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Text</a:t>
            </a:r>
          </a:p>
        </p:txBody>
      </p:sp>
      <p:sp>
        <p:nvSpPr>
          <p:cNvPr id="4" name="Date Placeholder 3">
            <a:extLst>
              <a:ext uri="{FF2B5EF4-FFF2-40B4-BE49-F238E27FC236}">
                <a16:creationId xmlns:a16="http://schemas.microsoft.com/office/drawing/2014/main" id="{28B3B18E-15A3-2A23-125B-758551A84F3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dirty="0"/>
          </a:p>
        </p:txBody>
      </p:sp>
      <p:sp>
        <p:nvSpPr>
          <p:cNvPr id="5" name="Footer Placeholder 4">
            <a:extLst>
              <a:ext uri="{FF2B5EF4-FFF2-40B4-BE49-F238E27FC236}">
                <a16:creationId xmlns:a16="http://schemas.microsoft.com/office/drawing/2014/main" id="{3FFAAE30-1337-671D-22BA-23B72FB5995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940EBB39-0E08-38FA-D3DE-F67C3393493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2D66E76-E827-477A-96B1-B5D20406CBD7}" type="slidenum">
              <a:rPr lang="en-US" smtClean="0"/>
              <a:pPr/>
              <a:t>‹#›</a:t>
            </a:fld>
            <a:endParaRPr lang="en-US" dirty="0"/>
          </a:p>
        </p:txBody>
      </p:sp>
      <p:sp>
        <p:nvSpPr>
          <p:cNvPr id="9" name="Text Placeholder 8">
            <a:extLst>
              <a:ext uri="{FF2B5EF4-FFF2-40B4-BE49-F238E27FC236}">
                <a16:creationId xmlns:a16="http://schemas.microsoft.com/office/drawing/2014/main" id="{ACF30358-39B2-12EF-8EBC-82971E961CFB}"/>
              </a:ext>
            </a:extLst>
          </p:cNvPr>
          <p:cNvSpPr>
            <a:spLocks noGrp="1"/>
          </p:cNvSpPr>
          <p:nvPr>
            <p:ph type="body" sz="quarter" idx="13" hasCustomPrompt="1"/>
          </p:nvPr>
        </p:nvSpPr>
        <p:spPr>
          <a:xfrm>
            <a:off x="2686050" y="5591175"/>
            <a:ext cx="6800850" cy="631825"/>
          </a:xfrm>
        </p:spPr>
        <p:txBody>
          <a:bodyPr anchor="ctr">
            <a:normAutofit/>
          </a:bodyPr>
          <a:lstStyle>
            <a:lvl1pPr marL="0" indent="0" algn="ctr">
              <a:buNone/>
              <a:defRPr sz="2200">
                <a:solidFill>
                  <a:schemeClr val="bg1"/>
                </a:solidFill>
              </a:defRPr>
            </a:lvl1pPr>
          </a:lstStyle>
          <a:p>
            <a:pPr lvl="0"/>
            <a:r>
              <a:rPr lang="en-US" dirty="0"/>
              <a:t>ATTRIBUTION</a:t>
            </a:r>
          </a:p>
        </p:txBody>
      </p:sp>
    </p:spTree>
    <p:extLst>
      <p:ext uri="{BB962C8B-B14F-4D97-AF65-F5344CB8AC3E}">
        <p14:creationId xmlns:p14="http://schemas.microsoft.com/office/powerpoint/2010/main" val="3819785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Column Green">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1A49-272E-A966-3E86-6C2AC6359370}"/>
              </a:ext>
            </a:extLst>
          </p:cNvPr>
          <p:cNvSpPr>
            <a:spLocks noGrp="1"/>
          </p:cNvSpPr>
          <p:nvPr>
            <p:ph type="title" hasCustomPrompt="1"/>
          </p:nvPr>
        </p:nvSpPr>
        <p:spPr>
          <a:xfrm>
            <a:off x="1542473" y="136525"/>
            <a:ext cx="9531928" cy="685511"/>
          </a:xfrm>
        </p:spPr>
        <p:txBody>
          <a:bodyPr>
            <a:normAutofit/>
          </a:bodyPr>
          <a:lstStyle>
            <a:lvl1pPr>
              <a:defRPr sz="3800">
                <a:solidFill>
                  <a:schemeClr val="tx1"/>
                </a:solidFill>
              </a:defRPr>
            </a:lvl1pPr>
          </a:lstStyle>
          <a:p>
            <a:r>
              <a:rPr lang="en-US" dirty="0"/>
              <a:t>SLIDE TITLE</a:t>
            </a:r>
          </a:p>
        </p:txBody>
      </p:sp>
      <p:sp>
        <p:nvSpPr>
          <p:cNvPr id="4" name="Date Placeholder 3">
            <a:extLst>
              <a:ext uri="{FF2B5EF4-FFF2-40B4-BE49-F238E27FC236}">
                <a16:creationId xmlns:a16="http://schemas.microsoft.com/office/drawing/2014/main" id="{20141F37-6F97-020B-819F-CA34F3BAE76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a:p>
        </p:txBody>
      </p:sp>
      <p:sp>
        <p:nvSpPr>
          <p:cNvPr id="5" name="Footer Placeholder 4">
            <a:extLst>
              <a:ext uri="{FF2B5EF4-FFF2-40B4-BE49-F238E27FC236}">
                <a16:creationId xmlns:a16="http://schemas.microsoft.com/office/drawing/2014/main" id="{31487627-81AD-2086-CA77-C6EAD3DF531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70CE4E5-2A28-2DA0-397D-9F9477BF984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2D66E76-E827-477A-96B1-B5D20406CBD7}" type="slidenum">
              <a:rPr lang="en-US" smtClean="0"/>
              <a:pPr/>
              <a:t>‹#›</a:t>
            </a:fld>
            <a:endParaRPr lang="en-US"/>
          </a:p>
        </p:txBody>
      </p:sp>
      <p:sp>
        <p:nvSpPr>
          <p:cNvPr id="7" name="Content Placeholder 2">
            <a:extLst>
              <a:ext uri="{FF2B5EF4-FFF2-40B4-BE49-F238E27FC236}">
                <a16:creationId xmlns:a16="http://schemas.microsoft.com/office/drawing/2014/main" id="{1064DA88-5AB0-18F7-9542-0D82E76180E6}"/>
              </a:ext>
            </a:extLst>
          </p:cNvPr>
          <p:cNvSpPr>
            <a:spLocks noGrp="1"/>
          </p:cNvSpPr>
          <p:nvPr>
            <p:ph idx="1"/>
          </p:nvPr>
        </p:nvSpPr>
        <p:spPr>
          <a:xfrm>
            <a:off x="838200" y="139065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9592BBF1-FA04-AF68-2546-50511D9CFC6B}"/>
              </a:ext>
            </a:extLst>
          </p:cNvPr>
          <p:cNvSpPr>
            <a:spLocks noGrp="1"/>
          </p:cNvSpPr>
          <p:nvPr>
            <p:ph idx="13"/>
          </p:nvPr>
        </p:nvSpPr>
        <p:spPr>
          <a:xfrm>
            <a:off x="4495800" y="139700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FD808FF2-0084-43A0-FFC0-7B5F2B620E2C}"/>
              </a:ext>
            </a:extLst>
          </p:cNvPr>
          <p:cNvSpPr>
            <a:spLocks noGrp="1"/>
          </p:cNvSpPr>
          <p:nvPr>
            <p:ph idx="14"/>
          </p:nvPr>
        </p:nvSpPr>
        <p:spPr>
          <a:xfrm>
            <a:off x="8153400" y="139065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6832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tyl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1A49-272E-A966-3E86-6C2AC6359370}"/>
              </a:ext>
            </a:extLst>
          </p:cNvPr>
          <p:cNvSpPr>
            <a:spLocks noGrp="1"/>
          </p:cNvSpPr>
          <p:nvPr>
            <p:ph type="title" hasCustomPrompt="1"/>
          </p:nvPr>
        </p:nvSpPr>
        <p:spPr>
          <a:xfrm>
            <a:off x="1542473" y="524452"/>
            <a:ext cx="9190182" cy="685511"/>
          </a:xfrm>
        </p:spPr>
        <p:txBody>
          <a:bodyPr>
            <a:normAutofit/>
          </a:bodyPr>
          <a:lstStyle>
            <a:lvl1pPr>
              <a:defRPr sz="3800">
                <a:solidFill>
                  <a:schemeClr val="bg1"/>
                </a:solidFill>
              </a:defRPr>
            </a:lvl1pPr>
          </a:lstStyle>
          <a:p>
            <a:r>
              <a:rPr lang="en-US" dirty="0"/>
              <a:t>SLIDE TITLE</a:t>
            </a:r>
          </a:p>
        </p:txBody>
      </p:sp>
      <p:sp>
        <p:nvSpPr>
          <p:cNvPr id="4" name="Date Placeholder 3">
            <a:extLst>
              <a:ext uri="{FF2B5EF4-FFF2-40B4-BE49-F238E27FC236}">
                <a16:creationId xmlns:a16="http://schemas.microsoft.com/office/drawing/2014/main" id="{20141F37-6F97-020B-819F-CA34F3BAE76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a:p>
        </p:txBody>
      </p:sp>
      <p:sp>
        <p:nvSpPr>
          <p:cNvPr id="5" name="Footer Placeholder 4">
            <a:extLst>
              <a:ext uri="{FF2B5EF4-FFF2-40B4-BE49-F238E27FC236}">
                <a16:creationId xmlns:a16="http://schemas.microsoft.com/office/drawing/2014/main" id="{31487627-81AD-2086-CA77-C6EAD3DF531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70CE4E5-2A28-2DA0-397D-9F9477BF9842}"/>
              </a:ext>
            </a:extLst>
          </p:cNvPr>
          <p:cNvSpPr>
            <a:spLocks noGrp="1"/>
          </p:cNvSpPr>
          <p:nvPr>
            <p:ph type="sldNum" sz="quarter" idx="12"/>
          </p:nvPr>
        </p:nvSpPr>
        <p:spPr/>
        <p:txBody>
          <a:bodyPr/>
          <a:lstStyle/>
          <a:p>
            <a:fld id="{32D66E76-E827-477A-96B1-B5D20406CBD7}" type="slidenum">
              <a:rPr lang="en-US" smtClean="0"/>
              <a:t>‹#›</a:t>
            </a:fld>
            <a:endParaRPr lang="en-US"/>
          </a:p>
        </p:txBody>
      </p:sp>
      <p:sp>
        <p:nvSpPr>
          <p:cNvPr id="17" name="Text Placeholder 16">
            <a:extLst>
              <a:ext uri="{FF2B5EF4-FFF2-40B4-BE49-F238E27FC236}">
                <a16:creationId xmlns:a16="http://schemas.microsoft.com/office/drawing/2014/main" id="{A34732F1-D24B-EE45-839B-67C752E834D7}"/>
              </a:ext>
            </a:extLst>
          </p:cNvPr>
          <p:cNvSpPr>
            <a:spLocks noGrp="1"/>
          </p:cNvSpPr>
          <p:nvPr>
            <p:ph type="body" sz="quarter" idx="14" hasCustomPrompt="1"/>
          </p:nvPr>
        </p:nvSpPr>
        <p:spPr>
          <a:xfrm>
            <a:off x="742949" y="1390651"/>
            <a:ext cx="10706101" cy="590550"/>
          </a:xfrm>
        </p:spPr>
        <p:txBody>
          <a:bodyPr>
            <a:normAutofit/>
          </a:bodyPr>
          <a:lstStyle>
            <a:lvl1pPr marL="0" indent="0">
              <a:buNone/>
              <a:defRPr sz="2600" b="1">
                <a:solidFill>
                  <a:srgbClr val="00C8FF"/>
                </a:solidFill>
              </a:defRPr>
            </a:lvl1pPr>
          </a:lstStyle>
          <a:p>
            <a:pPr lvl="0"/>
            <a:r>
              <a:rPr lang="en-US" dirty="0"/>
              <a:t>Right Column</a:t>
            </a:r>
          </a:p>
        </p:txBody>
      </p:sp>
      <p:sp>
        <p:nvSpPr>
          <p:cNvPr id="19" name="Text Placeholder 18">
            <a:extLst>
              <a:ext uri="{FF2B5EF4-FFF2-40B4-BE49-F238E27FC236}">
                <a16:creationId xmlns:a16="http://schemas.microsoft.com/office/drawing/2014/main" id="{22338248-9692-14C5-C089-9C9234E49306}"/>
              </a:ext>
            </a:extLst>
          </p:cNvPr>
          <p:cNvSpPr>
            <a:spLocks noGrp="1"/>
          </p:cNvSpPr>
          <p:nvPr>
            <p:ph type="body" sz="quarter" idx="15" hasCustomPrompt="1"/>
          </p:nvPr>
        </p:nvSpPr>
        <p:spPr>
          <a:xfrm>
            <a:off x="742949" y="1981200"/>
            <a:ext cx="10706101" cy="4019550"/>
          </a:xfrm>
        </p:spPr>
        <p:txBody>
          <a:bodyPr>
            <a:normAutofit/>
          </a:bodyPr>
          <a:lstStyle>
            <a:lvl1pPr>
              <a:spcBef>
                <a:spcPts val="1200"/>
              </a:spcBef>
              <a:defRPr sz="2200">
                <a:solidFill>
                  <a:schemeClr val="bg1"/>
                </a:solidFill>
              </a:defRPr>
            </a:lvl1pPr>
          </a:lstStyle>
          <a:p>
            <a:pPr lvl="0"/>
            <a:r>
              <a:rPr lang="en-US" dirty="0"/>
              <a:t>Content Point 1</a:t>
            </a:r>
          </a:p>
          <a:p>
            <a:pPr lvl="0"/>
            <a:r>
              <a:rPr lang="en-US" dirty="0"/>
              <a:t>Content Point 2</a:t>
            </a:r>
          </a:p>
          <a:p>
            <a:pPr lvl="0"/>
            <a:r>
              <a:rPr lang="en-US" dirty="0"/>
              <a:t>Content Point 3</a:t>
            </a:r>
          </a:p>
        </p:txBody>
      </p:sp>
    </p:spTree>
    <p:extLst>
      <p:ext uri="{BB962C8B-B14F-4D97-AF65-F5344CB8AC3E}">
        <p14:creationId xmlns:p14="http://schemas.microsoft.com/office/powerpoint/2010/main" val="1804120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ual Content">
    <p:bg>
      <p:bgPr>
        <a:blipFill dpi="0" rotWithShape="1">
          <a:blip r:embed="rId2">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1A49-272E-A966-3E86-6C2AC6359370}"/>
              </a:ext>
            </a:extLst>
          </p:cNvPr>
          <p:cNvSpPr>
            <a:spLocks noGrp="1"/>
          </p:cNvSpPr>
          <p:nvPr>
            <p:ph type="title" hasCustomPrompt="1"/>
          </p:nvPr>
        </p:nvSpPr>
        <p:spPr>
          <a:xfrm>
            <a:off x="1542473" y="524452"/>
            <a:ext cx="9190182" cy="685511"/>
          </a:xfrm>
        </p:spPr>
        <p:txBody>
          <a:bodyPr>
            <a:normAutofit/>
          </a:bodyPr>
          <a:lstStyle>
            <a:lvl1pPr>
              <a:defRPr sz="3800">
                <a:solidFill>
                  <a:schemeClr val="bg1"/>
                </a:solidFill>
              </a:defRPr>
            </a:lvl1pPr>
          </a:lstStyle>
          <a:p>
            <a:r>
              <a:rPr lang="en-US" dirty="0"/>
              <a:t>DUAL CONTENT SLIDE</a:t>
            </a:r>
          </a:p>
        </p:txBody>
      </p:sp>
      <p:sp>
        <p:nvSpPr>
          <p:cNvPr id="4" name="Date Placeholder 3">
            <a:extLst>
              <a:ext uri="{FF2B5EF4-FFF2-40B4-BE49-F238E27FC236}">
                <a16:creationId xmlns:a16="http://schemas.microsoft.com/office/drawing/2014/main" id="{20141F37-6F97-020B-819F-CA34F3BAE76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a:p>
        </p:txBody>
      </p:sp>
      <p:sp>
        <p:nvSpPr>
          <p:cNvPr id="5" name="Footer Placeholder 4">
            <a:extLst>
              <a:ext uri="{FF2B5EF4-FFF2-40B4-BE49-F238E27FC236}">
                <a16:creationId xmlns:a16="http://schemas.microsoft.com/office/drawing/2014/main" id="{31487627-81AD-2086-CA77-C6EAD3DF531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70CE4E5-2A28-2DA0-397D-9F9477BF984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2D66E76-E827-477A-96B1-B5D20406CBD7}" type="slidenum">
              <a:rPr lang="en-US" smtClean="0"/>
              <a:pPr/>
              <a:t>‹#›</a:t>
            </a:fld>
            <a:endParaRPr lang="en-US"/>
          </a:p>
        </p:txBody>
      </p:sp>
      <p:sp>
        <p:nvSpPr>
          <p:cNvPr id="15" name="Text Placeholder 14">
            <a:extLst>
              <a:ext uri="{FF2B5EF4-FFF2-40B4-BE49-F238E27FC236}">
                <a16:creationId xmlns:a16="http://schemas.microsoft.com/office/drawing/2014/main" id="{1AE54520-C937-7B78-FD0B-704D220FAE46}"/>
              </a:ext>
            </a:extLst>
          </p:cNvPr>
          <p:cNvSpPr>
            <a:spLocks noGrp="1"/>
          </p:cNvSpPr>
          <p:nvPr>
            <p:ph type="body" sz="quarter" idx="13" hasCustomPrompt="1"/>
          </p:nvPr>
        </p:nvSpPr>
        <p:spPr>
          <a:xfrm>
            <a:off x="742950" y="1390650"/>
            <a:ext cx="5191125" cy="590550"/>
          </a:xfrm>
        </p:spPr>
        <p:txBody>
          <a:bodyPr>
            <a:normAutofit/>
          </a:bodyPr>
          <a:lstStyle>
            <a:lvl1pPr marL="0" indent="0">
              <a:buNone/>
              <a:defRPr sz="2600" b="1">
                <a:solidFill>
                  <a:srgbClr val="FBFF3D"/>
                </a:solidFill>
              </a:defRPr>
            </a:lvl1pPr>
          </a:lstStyle>
          <a:p>
            <a:pPr lvl="0"/>
            <a:r>
              <a:rPr lang="en-US" dirty="0"/>
              <a:t>Left Column</a:t>
            </a:r>
          </a:p>
        </p:txBody>
      </p:sp>
      <p:sp>
        <p:nvSpPr>
          <p:cNvPr id="17" name="Text Placeholder 16">
            <a:extLst>
              <a:ext uri="{FF2B5EF4-FFF2-40B4-BE49-F238E27FC236}">
                <a16:creationId xmlns:a16="http://schemas.microsoft.com/office/drawing/2014/main" id="{A34732F1-D24B-EE45-839B-67C752E834D7}"/>
              </a:ext>
            </a:extLst>
          </p:cNvPr>
          <p:cNvSpPr>
            <a:spLocks noGrp="1"/>
          </p:cNvSpPr>
          <p:nvPr>
            <p:ph type="body" sz="quarter" idx="14" hasCustomPrompt="1"/>
          </p:nvPr>
        </p:nvSpPr>
        <p:spPr>
          <a:xfrm>
            <a:off x="6286500" y="1390651"/>
            <a:ext cx="5191125" cy="590550"/>
          </a:xfrm>
        </p:spPr>
        <p:txBody>
          <a:bodyPr>
            <a:normAutofit/>
          </a:bodyPr>
          <a:lstStyle>
            <a:lvl1pPr marL="0" indent="0">
              <a:buNone/>
              <a:defRPr sz="2600" b="1">
                <a:solidFill>
                  <a:srgbClr val="00C8FF"/>
                </a:solidFill>
              </a:defRPr>
            </a:lvl1pPr>
          </a:lstStyle>
          <a:p>
            <a:pPr lvl="0"/>
            <a:r>
              <a:rPr lang="en-US" dirty="0"/>
              <a:t>Right Column</a:t>
            </a:r>
          </a:p>
        </p:txBody>
      </p:sp>
      <p:sp>
        <p:nvSpPr>
          <p:cNvPr id="19" name="Text Placeholder 18">
            <a:extLst>
              <a:ext uri="{FF2B5EF4-FFF2-40B4-BE49-F238E27FC236}">
                <a16:creationId xmlns:a16="http://schemas.microsoft.com/office/drawing/2014/main" id="{22338248-9692-14C5-C089-9C9234E49306}"/>
              </a:ext>
            </a:extLst>
          </p:cNvPr>
          <p:cNvSpPr>
            <a:spLocks noGrp="1"/>
          </p:cNvSpPr>
          <p:nvPr>
            <p:ph type="body" sz="quarter" idx="15" hasCustomPrompt="1"/>
          </p:nvPr>
        </p:nvSpPr>
        <p:spPr>
          <a:xfrm>
            <a:off x="742949" y="1981200"/>
            <a:ext cx="5191125" cy="4019550"/>
          </a:xfrm>
        </p:spPr>
        <p:txBody>
          <a:bodyPr>
            <a:normAutofit/>
          </a:bodyPr>
          <a:lstStyle>
            <a:lvl1pPr>
              <a:spcBef>
                <a:spcPts val="1200"/>
              </a:spcBef>
              <a:defRPr sz="2200">
                <a:solidFill>
                  <a:schemeClr val="bg1"/>
                </a:solidFill>
              </a:defRPr>
            </a:lvl1pPr>
          </a:lstStyle>
          <a:p>
            <a:pPr lvl="0"/>
            <a:r>
              <a:rPr lang="en-US" dirty="0"/>
              <a:t>Content Point 1</a:t>
            </a:r>
          </a:p>
          <a:p>
            <a:pPr lvl="0"/>
            <a:r>
              <a:rPr lang="en-US" dirty="0"/>
              <a:t>Content Point 2</a:t>
            </a:r>
          </a:p>
          <a:p>
            <a:pPr lvl="0"/>
            <a:r>
              <a:rPr lang="en-US" dirty="0"/>
              <a:t>Content Point 3</a:t>
            </a:r>
          </a:p>
        </p:txBody>
      </p:sp>
      <p:sp>
        <p:nvSpPr>
          <p:cNvPr id="21" name="Text Placeholder 20">
            <a:extLst>
              <a:ext uri="{FF2B5EF4-FFF2-40B4-BE49-F238E27FC236}">
                <a16:creationId xmlns:a16="http://schemas.microsoft.com/office/drawing/2014/main" id="{C7402203-990B-8180-E795-3533C984E2C8}"/>
              </a:ext>
            </a:extLst>
          </p:cNvPr>
          <p:cNvSpPr>
            <a:spLocks noGrp="1"/>
          </p:cNvSpPr>
          <p:nvPr>
            <p:ph type="body" sz="quarter" idx="16" hasCustomPrompt="1"/>
          </p:nvPr>
        </p:nvSpPr>
        <p:spPr>
          <a:xfrm>
            <a:off x="6286500" y="1981200"/>
            <a:ext cx="5191125" cy="4019550"/>
          </a:xfrm>
        </p:spPr>
        <p:txBody>
          <a:bodyPr>
            <a:normAutofit/>
          </a:bodyPr>
          <a:lstStyle>
            <a:lvl1pPr marL="342900" indent="-342900">
              <a:spcBef>
                <a:spcPts val="1200"/>
              </a:spcBef>
              <a:buFont typeface="Wingdings" panose="05000000000000000000" pitchFamily="2" charset="2"/>
              <a:buChar char="§"/>
              <a:defRPr sz="2200">
                <a:solidFill>
                  <a:schemeClr val="bg1"/>
                </a:solidFill>
              </a:defRPr>
            </a:lvl1pPr>
          </a:lstStyle>
          <a:p>
            <a:pPr lvl="0"/>
            <a:r>
              <a:rPr lang="en-US" dirty="0"/>
              <a:t>Content Point 1</a:t>
            </a:r>
          </a:p>
          <a:p>
            <a:pPr lvl="0"/>
            <a:r>
              <a:rPr lang="en-US" dirty="0"/>
              <a:t>Content Point 2</a:t>
            </a:r>
          </a:p>
          <a:p>
            <a:pPr lvl="0"/>
            <a:r>
              <a:rPr lang="en-US" dirty="0"/>
              <a:t>Content Point 3</a:t>
            </a:r>
          </a:p>
        </p:txBody>
      </p:sp>
    </p:spTree>
    <p:extLst>
      <p:ext uri="{BB962C8B-B14F-4D97-AF65-F5344CB8AC3E}">
        <p14:creationId xmlns:p14="http://schemas.microsoft.com/office/powerpoint/2010/main" val="3347205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Divider Red Gradien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B039-82EA-5D5F-B722-28D7F923BAF6}"/>
              </a:ext>
            </a:extLst>
          </p:cNvPr>
          <p:cNvSpPr>
            <a:spLocks noGrp="1"/>
          </p:cNvSpPr>
          <p:nvPr>
            <p:ph type="title" hasCustomPrompt="1"/>
          </p:nvPr>
        </p:nvSpPr>
        <p:spPr>
          <a:xfrm>
            <a:off x="1808018" y="2990417"/>
            <a:ext cx="8575964" cy="729384"/>
          </a:xfrm>
          <a:noFill/>
        </p:spPr>
        <p:txBody>
          <a:bodyPr anchor="b">
            <a:normAutofit/>
          </a:bodyPr>
          <a:lstStyle>
            <a:lvl1pPr algn="ctr">
              <a:defRPr sz="4400">
                <a:solidFill>
                  <a:srgbClr val="FBFF3D"/>
                </a:solidFill>
              </a:defRPr>
            </a:lvl1pPr>
          </a:lstStyle>
          <a:p>
            <a:r>
              <a:rPr lang="en-US" dirty="0"/>
              <a:t>SECTION TITLE</a:t>
            </a:r>
          </a:p>
        </p:txBody>
      </p:sp>
      <p:sp>
        <p:nvSpPr>
          <p:cNvPr id="3" name="Text Placeholder 2">
            <a:extLst>
              <a:ext uri="{FF2B5EF4-FFF2-40B4-BE49-F238E27FC236}">
                <a16:creationId xmlns:a16="http://schemas.microsoft.com/office/drawing/2014/main" id="{B76F6A41-92CD-D4DB-B24C-9A0C8D8A1F59}"/>
              </a:ext>
            </a:extLst>
          </p:cNvPr>
          <p:cNvSpPr>
            <a:spLocks noGrp="1"/>
          </p:cNvSpPr>
          <p:nvPr>
            <p:ph type="body" idx="1" hasCustomPrompt="1"/>
          </p:nvPr>
        </p:nvSpPr>
        <p:spPr>
          <a:xfrm>
            <a:off x="0" y="5708073"/>
            <a:ext cx="12192000" cy="1149927"/>
          </a:xfrm>
        </p:spPr>
        <p:txBody>
          <a:bodyPr anchor="ctr"/>
          <a:lstStyle>
            <a:lvl1pPr marL="0" indent="0" algn="ctr">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SECTION DESCRIPTION TEXT</a:t>
            </a:r>
          </a:p>
        </p:txBody>
      </p:sp>
    </p:spTree>
    <p:extLst>
      <p:ext uri="{BB962C8B-B14F-4D97-AF65-F5344CB8AC3E}">
        <p14:creationId xmlns:p14="http://schemas.microsoft.com/office/powerpoint/2010/main" val="1293562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Divider Cyan Robo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B039-82EA-5D5F-B722-28D7F923BAF6}"/>
              </a:ext>
            </a:extLst>
          </p:cNvPr>
          <p:cNvSpPr>
            <a:spLocks noGrp="1"/>
          </p:cNvSpPr>
          <p:nvPr>
            <p:ph type="title" hasCustomPrompt="1"/>
          </p:nvPr>
        </p:nvSpPr>
        <p:spPr>
          <a:xfrm>
            <a:off x="1808018" y="2990417"/>
            <a:ext cx="8575964" cy="729384"/>
          </a:xfrm>
          <a:noFill/>
        </p:spPr>
        <p:txBody>
          <a:bodyPr anchor="b">
            <a:normAutofit/>
          </a:bodyPr>
          <a:lstStyle>
            <a:lvl1pPr algn="ctr">
              <a:defRPr sz="4400">
                <a:solidFill>
                  <a:srgbClr val="00C8FF"/>
                </a:solidFill>
              </a:defRPr>
            </a:lvl1pPr>
          </a:lstStyle>
          <a:p>
            <a:r>
              <a:rPr lang="en-US" dirty="0"/>
              <a:t>SECTION TITLE</a:t>
            </a:r>
          </a:p>
        </p:txBody>
      </p:sp>
      <p:sp>
        <p:nvSpPr>
          <p:cNvPr id="3" name="Text Placeholder 2">
            <a:extLst>
              <a:ext uri="{FF2B5EF4-FFF2-40B4-BE49-F238E27FC236}">
                <a16:creationId xmlns:a16="http://schemas.microsoft.com/office/drawing/2014/main" id="{B76F6A41-92CD-D4DB-B24C-9A0C8D8A1F59}"/>
              </a:ext>
            </a:extLst>
          </p:cNvPr>
          <p:cNvSpPr>
            <a:spLocks noGrp="1"/>
          </p:cNvSpPr>
          <p:nvPr>
            <p:ph type="body" idx="1" hasCustomPrompt="1"/>
          </p:nvPr>
        </p:nvSpPr>
        <p:spPr>
          <a:xfrm>
            <a:off x="0" y="5708073"/>
            <a:ext cx="12192000" cy="1149927"/>
          </a:xfrm>
        </p:spPr>
        <p:txBody>
          <a:bodyPr anchor="ctr"/>
          <a:lstStyle>
            <a:lvl1pPr marL="0" indent="0" algn="ctr">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SECTION DESCRIPTION TEXT</a:t>
            </a:r>
          </a:p>
        </p:txBody>
      </p:sp>
    </p:spTree>
    <p:extLst>
      <p:ext uri="{BB962C8B-B14F-4D97-AF65-F5344CB8AC3E}">
        <p14:creationId xmlns:p14="http://schemas.microsoft.com/office/powerpoint/2010/main" val="3637464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Yellow Robo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058488-EEA1-10E0-5889-A82D5E3E5260}"/>
              </a:ext>
            </a:extLst>
          </p:cNvPr>
          <p:cNvPicPr>
            <a:picLocks noChangeAspect="1"/>
          </p:cNvPicPr>
          <p:nvPr userDrawn="1"/>
        </p:nvPicPr>
        <p:blipFill>
          <a:blip r:embed="rId4"/>
          <a:stretch>
            <a:fillRect/>
          </a:stretch>
        </p:blipFill>
        <p:spPr>
          <a:xfrm>
            <a:off x="-4182" y="385762"/>
            <a:ext cx="12196182" cy="5348288"/>
          </a:xfrm>
          <a:prstGeom prst="rect">
            <a:avLst/>
          </a:prstGeom>
        </p:spPr>
      </p:pic>
      <p:sp>
        <p:nvSpPr>
          <p:cNvPr id="8" name="Title 1">
            <a:extLst>
              <a:ext uri="{FF2B5EF4-FFF2-40B4-BE49-F238E27FC236}">
                <a16:creationId xmlns:a16="http://schemas.microsoft.com/office/drawing/2014/main" id="{882BF525-0EE7-52CB-B714-00DCC5CCBBEE}"/>
              </a:ext>
            </a:extLst>
          </p:cNvPr>
          <p:cNvSpPr>
            <a:spLocks noGrp="1"/>
          </p:cNvSpPr>
          <p:nvPr>
            <p:ph type="title" hasCustomPrompt="1"/>
          </p:nvPr>
        </p:nvSpPr>
        <p:spPr>
          <a:xfrm>
            <a:off x="1808018" y="2990417"/>
            <a:ext cx="8575964" cy="729384"/>
          </a:xfrm>
          <a:noFill/>
        </p:spPr>
        <p:txBody>
          <a:bodyPr anchor="b">
            <a:normAutofit/>
          </a:bodyPr>
          <a:lstStyle>
            <a:lvl1pPr algn="ctr">
              <a:defRPr sz="4400">
                <a:solidFill>
                  <a:schemeClr val="accent4"/>
                </a:solidFill>
              </a:defRPr>
            </a:lvl1pPr>
          </a:lstStyle>
          <a:p>
            <a:r>
              <a:rPr lang="en-US" dirty="0"/>
              <a:t>SECTION TITLE</a:t>
            </a:r>
          </a:p>
        </p:txBody>
      </p:sp>
      <p:sp>
        <p:nvSpPr>
          <p:cNvPr id="9" name="Text Placeholder 2">
            <a:extLst>
              <a:ext uri="{FF2B5EF4-FFF2-40B4-BE49-F238E27FC236}">
                <a16:creationId xmlns:a16="http://schemas.microsoft.com/office/drawing/2014/main" id="{88DE208B-C987-916C-3A5E-B7BE837B1CC5}"/>
              </a:ext>
            </a:extLst>
          </p:cNvPr>
          <p:cNvSpPr>
            <a:spLocks noGrp="1"/>
          </p:cNvSpPr>
          <p:nvPr>
            <p:ph type="body" idx="1" hasCustomPrompt="1"/>
          </p:nvPr>
        </p:nvSpPr>
        <p:spPr>
          <a:xfrm>
            <a:off x="0" y="5708073"/>
            <a:ext cx="12192000" cy="1149927"/>
          </a:xfrm>
        </p:spPr>
        <p:txBody>
          <a:bodyPr anchor="ctr"/>
          <a:lstStyle>
            <a:lvl1pPr marL="0" indent="0" algn="ctr">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SECTION DESCRIPTION TEXT</a:t>
            </a:r>
          </a:p>
        </p:txBody>
      </p:sp>
    </p:spTree>
    <p:extLst>
      <p:ext uri="{BB962C8B-B14F-4D97-AF65-F5344CB8AC3E}">
        <p14:creationId xmlns:p14="http://schemas.microsoft.com/office/powerpoint/2010/main" val="3868128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Divider Green Robo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B039-82EA-5D5F-B722-28D7F923BAF6}"/>
              </a:ext>
            </a:extLst>
          </p:cNvPr>
          <p:cNvSpPr>
            <a:spLocks noGrp="1"/>
          </p:cNvSpPr>
          <p:nvPr>
            <p:ph type="title" hasCustomPrompt="1"/>
          </p:nvPr>
        </p:nvSpPr>
        <p:spPr>
          <a:xfrm>
            <a:off x="1808018" y="2990417"/>
            <a:ext cx="8575964" cy="729384"/>
          </a:xfrm>
          <a:noFill/>
        </p:spPr>
        <p:txBody>
          <a:bodyPr anchor="b">
            <a:normAutofit/>
          </a:bodyPr>
          <a:lstStyle>
            <a:lvl1pPr algn="ctr">
              <a:defRPr sz="4400">
                <a:solidFill>
                  <a:srgbClr val="00FE40"/>
                </a:solidFill>
              </a:defRPr>
            </a:lvl1pPr>
          </a:lstStyle>
          <a:p>
            <a:r>
              <a:rPr lang="en-US" dirty="0"/>
              <a:t>SECTION TITLE</a:t>
            </a:r>
          </a:p>
        </p:txBody>
      </p:sp>
      <p:sp>
        <p:nvSpPr>
          <p:cNvPr id="3" name="Text Placeholder 2">
            <a:extLst>
              <a:ext uri="{FF2B5EF4-FFF2-40B4-BE49-F238E27FC236}">
                <a16:creationId xmlns:a16="http://schemas.microsoft.com/office/drawing/2014/main" id="{B76F6A41-92CD-D4DB-B24C-9A0C8D8A1F59}"/>
              </a:ext>
            </a:extLst>
          </p:cNvPr>
          <p:cNvSpPr>
            <a:spLocks noGrp="1"/>
          </p:cNvSpPr>
          <p:nvPr>
            <p:ph type="body" idx="1" hasCustomPrompt="1"/>
          </p:nvPr>
        </p:nvSpPr>
        <p:spPr>
          <a:xfrm>
            <a:off x="0" y="5708073"/>
            <a:ext cx="12192000" cy="1149927"/>
          </a:xfrm>
        </p:spPr>
        <p:txBody>
          <a:bodyPr anchor="ctr"/>
          <a:lstStyle>
            <a:lvl1pPr marL="0" indent="0" algn="ctr">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SECTION DESCRIPTION TEXT</a:t>
            </a:r>
          </a:p>
        </p:txBody>
      </p:sp>
    </p:spTree>
    <p:extLst>
      <p:ext uri="{BB962C8B-B14F-4D97-AF65-F5344CB8AC3E}">
        <p14:creationId xmlns:p14="http://schemas.microsoft.com/office/powerpoint/2010/main" val="4058284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Slid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AB69E2-F1A3-C693-7C30-6F2FEC836D4B}"/>
              </a:ext>
            </a:extLst>
          </p:cNvPr>
          <p:cNvSpPr>
            <a:spLocks noGrp="1"/>
          </p:cNvSpPr>
          <p:nvPr>
            <p:ph type="body" sz="quarter" idx="13" hasCustomPrompt="1"/>
          </p:nvPr>
        </p:nvSpPr>
        <p:spPr>
          <a:xfrm>
            <a:off x="2851583" y="2371437"/>
            <a:ext cx="6488834" cy="2115127"/>
          </a:xfrm>
        </p:spPr>
        <p:txBody>
          <a:bodyPr anchor="ctr"/>
          <a:lstStyle>
            <a:lvl1pPr marL="0" indent="0" algn="ctr">
              <a:buNone/>
              <a:defRPr i="1">
                <a:solidFill>
                  <a:schemeClr val="bg1"/>
                </a:solidFill>
              </a:defRPr>
            </a:lvl1pPr>
          </a:lstStyle>
          <a:p>
            <a:pPr lvl="0"/>
            <a:r>
              <a:rPr lang="en-US" dirty="0"/>
              <a:t>Conspire. Go astray. Burn your way out.</a:t>
            </a:r>
          </a:p>
        </p:txBody>
      </p:sp>
      <p:sp>
        <p:nvSpPr>
          <p:cNvPr id="9" name="Text Placeholder 8">
            <a:extLst>
              <a:ext uri="{FF2B5EF4-FFF2-40B4-BE49-F238E27FC236}">
                <a16:creationId xmlns:a16="http://schemas.microsoft.com/office/drawing/2014/main" id="{E9854CA3-3E0F-8392-76A3-17597F977C27}"/>
              </a:ext>
            </a:extLst>
          </p:cNvPr>
          <p:cNvSpPr>
            <a:spLocks noGrp="1"/>
          </p:cNvSpPr>
          <p:nvPr>
            <p:ph type="body" sz="quarter" idx="14" hasCustomPrompt="1"/>
          </p:nvPr>
        </p:nvSpPr>
        <p:spPr>
          <a:xfrm>
            <a:off x="4521200" y="4498109"/>
            <a:ext cx="3149600" cy="711199"/>
          </a:xfrm>
        </p:spPr>
        <p:txBody>
          <a:bodyPr anchor="ctr">
            <a:normAutofit/>
          </a:bodyPr>
          <a:lstStyle>
            <a:lvl1pPr marL="0" indent="0" algn="ctr">
              <a:buNone/>
              <a:defRPr sz="2200">
                <a:solidFill>
                  <a:srgbClr val="00C8FF"/>
                </a:solidFill>
              </a:defRPr>
            </a:lvl1pPr>
          </a:lstStyle>
          <a:p>
            <a:pPr lvl="0"/>
            <a:r>
              <a:rPr lang="en-US" dirty="0"/>
              <a:t>— Acid Horizon</a:t>
            </a:r>
          </a:p>
        </p:txBody>
      </p:sp>
    </p:spTree>
    <p:extLst>
      <p:ext uri="{BB962C8B-B14F-4D97-AF65-F5344CB8AC3E}">
        <p14:creationId xmlns:p14="http://schemas.microsoft.com/office/powerpoint/2010/main" val="2653457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9D07-CD1A-463D-3D64-2A0B94026354}"/>
              </a:ext>
            </a:extLst>
          </p:cNvPr>
          <p:cNvSpPr>
            <a:spLocks noGrp="1"/>
          </p:cNvSpPr>
          <p:nvPr>
            <p:ph type="title" hasCustomPrompt="1"/>
          </p:nvPr>
        </p:nvSpPr>
        <p:spPr>
          <a:xfrm>
            <a:off x="838200" y="365126"/>
            <a:ext cx="10515600" cy="806450"/>
          </a:xfrm>
        </p:spPr>
        <p:txBody>
          <a:bodyPr>
            <a:normAutofit/>
          </a:bodyPr>
          <a:lstStyle>
            <a:lvl1pPr>
              <a:defRPr sz="3800"/>
            </a:lvl1pPr>
          </a:lstStyle>
          <a:p>
            <a:r>
              <a:rPr lang="en-US" dirty="0"/>
              <a:t>SLIDE TITLE</a:t>
            </a:r>
          </a:p>
        </p:txBody>
      </p:sp>
      <p:sp>
        <p:nvSpPr>
          <p:cNvPr id="3" name="Date Placeholder 2">
            <a:extLst>
              <a:ext uri="{FF2B5EF4-FFF2-40B4-BE49-F238E27FC236}">
                <a16:creationId xmlns:a16="http://schemas.microsoft.com/office/drawing/2014/main" id="{46BA03AD-D4B0-9B48-94B8-3920313C2BB7}"/>
              </a:ext>
            </a:extLst>
          </p:cNvPr>
          <p:cNvSpPr>
            <a:spLocks noGrp="1"/>
          </p:cNvSpPr>
          <p:nvPr>
            <p:ph type="dt" sz="half" idx="10"/>
          </p:nvPr>
        </p:nvSpPr>
        <p:spPr/>
        <p:txBody>
          <a:bodyPr/>
          <a:lstStyle/>
          <a:p>
            <a:fld id="{BF3F64B4-C509-489E-B9E0-3C1C30B4AF8A}" type="datetimeFigureOut">
              <a:rPr lang="en-US" smtClean="0"/>
              <a:t>11/24/25</a:t>
            </a:fld>
            <a:endParaRPr lang="en-US"/>
          </a:p>
        </p:txBody>
      </p:sp>
      <p:sp>
        <p:nvSpPr>
          <p:cNvPr id="4" name="Footer Placeholder 3">
            <a:extLst>
              <a:ext uri="{FF2B5EF4-FFF2-40B4-BE49-F238E27FC236}">
                <a16:creationId xmlns:a16="http://schemas.microsoft.com/office/drawing/2014/main" id="{33F4B0B1-18EC-C6BB-547F-A3A2A83E93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722D7D-923B-DB33-FA15-7F5E14A0C399}"/>
              </a:ext>
            </a:extLst>
          </p:cNvPr>
          <p:cNvSpPr>
            <a:spLocks noGrp="1"/>
          </p:cNvSpPr>
          <p:nvPr>
            <p:ph type="sldNum" sz="quarter" idx="12"/>
          </p:nvPr>
        </p:nvSpPr>
        <p:spPr/>
        <p:txBody>
          <a:bodyPr/>
          <a:lstStyle/>
          <a:p>
            <a:fld id="{32D66E76-E827-477A-96B1-B5D20406CBD7}" type="slidenum">
              <a:rPr lang="en-US" smtClean="0"/>
              <a:t>‹#›</a:t>
            </a:fld>
            <a:endParaRPr lang="en-US"/>
          </a:p>
        </p:txBody>
      </p:sp>
    </p:spTree>
    <p:extLst>
      <p:ext uri="{BB962C8B-B14F-4D97-AF65-F5344CB8AC3E}">
        <p14:creationId xmlns:p14="http://schemas.microsoft.com/office/powerpoint/2010/main" val="209649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End Slid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9854CA3-3E0F-8392-76A3-17597F977C27}"/>
              </a:ext>
            </a:extLst>
          </p:cNvPr>
          <p:cNvSpPr>
            <a:spLocks noGrp="1"/>
          </p:cNvSpPr>
          <p:nvPr>
            <p:ph type="body" sz="quarter" idx="14" hasCustomPrompt="1"/>
          </p:nvPr>
        </p:nvSpPr>
        <p:spPr>
          <a:xfrm>
            <a:off x="3662219" y="5473700"/>
            <a:ext cx="4867563" cy="857250"/>
          </a:xfrm>
        </p:spPr>
        <p:txBody>
          <a:bodyPr anchor="ctr">
            <a:normAutofit/>
          </a:bodyPr>
          <a:lstStyle>
            <a:lvl1pPr marL="0" indent="0" algn="ctr">
              <a:buNone/>
              <a:defRPr sz="2800" b="1">
                <a:solidFill>
                  <a:schemeClr val="bg1"/>
                </a:solidFill>
              </a:defRPr>
            </a:lvl1pPr>
          </a:lstStyle>
          <a:p>
            <a:pPr lvl="0"/>
            <a:r>
              <a:rPr lang="en-US" dirty="0"/>
              <a:t>THANK YOU</a:t>
            </a:r>
          </a:p>
        </p:txBody>
      </p:sp>
    </p:spTree>
    <p:extLst>
      <p:ext uri="{BB962C8B-B14F-4D97-AF65-F5344CB8AC3E}">
        <p14:creationId xmlns:p14="http://schemas.microsoft.com/office/powerpoint/2010/main" val="1366845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4448B74-8C10-9620-5383-DF4CC37101CC}"/>
              </a:ext>
            </a:extLst>
          </p:cNvPr>
          <p:cNvSpPr/>
          <p:nvPr userDrawn="1"/>
        </p:nvSpPr>
        <p:spPr>
          <a:xfrm>
            <a:off x="3810793" y="318127"/>
            <a:ext cx="4551363" cy="2699402"/>
          </a:xfrm>
          <a:prstGeom prst="ellipse">
            <a:avLst/>
          </a:prstGeom>
          <a:solidFill>
            <a:srgbClr val="0505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Triangle 13">
            <a:extLst>
              <a:ext uri="{FF2B5EF4-FFF2-40B4-BE49-F238E27FC236}">
                <a16:creationId xmlns:a16="http://schemas.microsoft.com/office/drawing/2014/main" id="{4E7D4E90-9A99-7ECA-6089-4DF11FB81A3C}"/>
              </a:ext>
            </a:extLst>
          </p:cNvPr>
          <p:cNvSpPr/>
          <p:nvPr userDrawn="1"/>
        </p:nvSpPr>
        <p:spPr>
          <a:xfrm rot="18304366" flipH="1">
            <a:off x="7831018" y="652773"/>
            <a:ext cx="411470" cy="1113426"/>
          </a:xfrm>
          <a:prstGeom prst="rtTriangle">
            <a:avLst/>
          </a:prstGeom>
          <a:solidFill>
            <a:srgbClr val="0505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4D7C483B-3717-32C1-FC40-4135E361ED58}"/>
              </a:ext>
            </a:extLst>
          </p:cNvPr>
          <p:cNvSpPr/>
          <p:nvPr userDrawn="1"/>
        </p:nvSpPr>
        <p:spPr>
          <a:xfrm rot="3295634">
            <a:off x="3953248" y="652772"/>
            <a:ext cx="411470" cy="1113426"/>
          </a:xfrm>
          <a:prstGeom prst="rtTriangle">
            <a:avLst/>
          </a:prstGeom>
          <a:solidFill>
            <a:srgbClr val="0505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92BE8-76CF-7DEE-92AE-A3AE61541FC2}"/>
              </a:ext>
            </a:extLst>
          </p:cNvPr>
          <p:cNvSpPr>
            <a:spLocks noGrp="1"/>
          </p:cNvSpPr>
          <p:nvPr>
            <p:ph type="ctrTitle" hasCustomPrompt="1"/>
          </p:nvPr>
        </p:nvSpPr>
        <p:spPr>
          <a:xfrm>
            <a:off x="2794000" y="655782"/>
            <a:ext cx="6604000" cy="1743818"/>
          </a:xfrm>
        </p:spPr>
        <p:txBody>
          <a:bodyPr anchor="b">
            <a:normAutofit/>
          </a:bodyPr>
          <a:lstStyle>
            <a:lvl1pPr algn="ctr">
              <a:defRPr sz="4400" b="1">
                <a:solidFill>
                  <a:srgbClr val="00C8FF"/>
                </a:solidFill>
                <a:latin typeface="Arial" panose="020B0604020202020204" pitchFamily="34" charset="0"/>
                <a:cs typeface="Arial" panose="020B0604020202020204" pitchFamily="34" charset="0"/>
              </a:defRPr>
            </a:lvl1pPr>
          </a:lstStyle>
          <a:p>
            <a:r>
              <a:rPr lang="en-US" dirty="0"/>
              <a:t>TITLE SLIDE</a:t>
            </a:r>
          </a:p>
        </p:txBody>
      </p:sp>
      <p:sp>
        <p:nvSpPr>
          <p:cNvPr id="3" name="Subtitle 2">
            <a:extLst>
              <a:ext uri="{FF2B5EF4-FFF2-40B4-BE49-F238E27FC236}">
                <a16:creationId xmlns:a16="http://schemas.microsoft.com/office/drawing/2014/main" id="{6756D0FB-7946-D6F9-234A-7508011DE05F}"/>
              </a:ext>
            </a:extLst>
          </p:cNvPr>
          <p:cNvSpPr>
            <a:spLocks noGrp="1"/>
          </p:cNvSpPr>
          <p:nvPr>
            <p:ph type="subTitle" idx="1" hasCustomPrompt="1"/>
          </p:nvPr>
        </p:nvSpPr>
        <p:spPr>
          <a:xfrm>
            <a:off x="2794000" y="2601753"/>
            <a:ext cx="6604000" cy="498354"/>
          </a:xfrm>
        </p:spPr>
        <p:txBody>
          <a:bodyPr>
            <a:normAutofit/>
          </a:bodyPr>
          <a:lstStyle>
            <a:lvl1pPr marL="0" indent="0" algn="ctr">
              <a:buNone/>
              <a:defRPr sz="2200" b="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Text</a:t>
            </a:r>
          </a:p>
        </p:txBody>
      </p:sp>
      <p:sp>
        <p:nvSpPr>
          <p:cNvPr id="4" name="Date Placeholder 3">
            <a:extLst>
              <a:ext uri="{FF2B5EF4-FFF2-40B4-BE49-F238E27FC236}">
                <a16:creationId xmlns:a16="http://schemas.microsoft.com/office/drawing/2014/main" id="{28B3B18E-15A3-2A23-125B-758551A84F3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dirty="0"/>
          </a:p>
        </p:txBody>
      </p:sp>
      <p:sp>
        <p:nvSpPr>
          <p:cNvPr id="5" name="Footer Placeholder 4">
            <a:extLst>
              <a:ext uri="{FF2B5EF4-FFF2-40B4-BE49-F238E27FC236}">
                <a16:creationId xmlns:a16="http://schemas.microsoft.com/office/drawing/2014/main" id="{3FFAAE30-1337-671D-22BA-23B72FB5995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940EBB39-0E08-38FA-D3DE-F67C3393493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2D66E76-E827-477A-96B1-B5D20406CBD7}" type="slidenum">
              <a:rPr lang="en-US" smtClean="0"/>
              <a:pPr/>
              <a:t>‹#›</a:t>
            </a:fld>
            <a:endParaRPr lang="en-US" dirty="0"/>
          </a:p>
        </p:txBody>
      </p:sp>
      <p:sp>
        <p:nvSpPr>
          <p:cNvPr id="9" name="Text Placeholder 8">
            <a:extLst>
              <a:ext uri="{FF2B5EF4-FFF2-40B4-BE49-F238E27FC236}">
                <a16:creationId xmlns:a16="http://schemas.microsoft.com/office/drawing/2014/main" id="{ACF30358-39B2-12EF-8EBC-82971E961CFB}"/>
              </a:ext>
            </a:extLst>
          </p:cNvPr>
          <p:cNvSpPr>
            <a:spLocks noGrp="1"/>
          </p:cNvSpPr>
          <p:nvPr>
            <p:ph type="body" sz="quarter" idx="13" hasCustomPrompt="1"/>
          </p:nvPr>
        </p:nvSpPr>
        <p:spPr>
          <a:xfrm>
            <a:off x="2686050" y="5591175"/>
            <a:ext cx="6800850" cy="631825"/>
          </a:xfrm>
        </p:spPr>
        <p:txBody>
          <a:bodyPr anchor="ctr">
            <a:normAutofit/>
          </a:bodyPr>
          <a:lstStyle>
            <a:lvl1pPr marL="0" indent="0" algn="ctr">
              <a:buNone/>
              <a:defRPr sz="2200">
                <a:solidFill>
                  <a:schemeClr val="bg1"/>
                </a:solidFill>
              </a:defRPr>
            </a:lvl1pPr>
          </a:lstStyle>
          <a:p>
            <a:pPr lvl="0"/>
            <a:r>
              <a:rPr lang="en-US" dirty="0"/>
              <a:t>ATTRIBUTION</a:t>
            </a:r>
          </a:p>
        </p:txBody>
      </p:sp>
      <p:pic>
        <p:nvPicPr>
          <p:cNvPr id="13" name="Picture 12">
            <a:extLst>
              <a:ext uri="{FF2B5EF4-FFF2-40B4-BE49-F238E27FC236}">
                <a16:creationId xmlns:a16="http://schemas.microsoft.com/office/drawing/2014/main" id="{CA56DC21-D837-0099-1668-91A7A0C339B5}"/>
              </a:ext>
            </a:extLst>
          </p:cNvPr>
          <p:cNvPicPr>
            <a:picLocks noChangeAspect="1"/>
          </p:cNvPicPr>
          <p:nvPr userDrawn="1"/>
        </p:nvPicPr>
        <p:blipFill>
          <a:blip r:embed="rId4"/>
          <a:stretch>
            <a:fillRect/>
          </a:stretch>
        </p:blipFill>
        <p:spPr>
          <a:xfrm>
            <a:off x="4717934" y="3173768"/>
            <a:ext cx="2203565" cy="2309760"/>
          </a:xfrm>
          <a:prstGeom prst="rect">
            <a:avLst/>
          </a:prstGeom>
        </p:spPr>
      </p:pic>
      <p:pic>
        <p:nvPicPr>
          <p:cNvPr id="15" name="Picture 14">
            <a:extLst>
              <a:ext uri="{FF2B5EF4-FFF2-40B4-BE49-F238E27FC236}">
                <a16:creationId xmlns:a16="http://schemas.microsoft.com/office/drawing/2014/main" id="{D91FC72F-1EA5-494B-4BD0-5412812FB284}"/>
              </a:ext>
            </a:extLst>
          </p:cNvPr>
          <p:cNvPicPr>
            <a:picLocks noChangeAspect="1"/>
          </p:cNvPicPr>
          <p:nvPr userDrawn="1"/>
        </p:nvPicPr>
        <p:blipFill>
          <a:blip r:embed="rId5"/>
          <a:stretch>
            <a:fillRect/>
          </a:stretch>
        </p:blipFill>
        <p:spPr>
          <a:xfrm>
            <a:off x="6571145" y="3302260"/>
            <a:ext cx="1739418" cy="2132676"/>
          </a:xfrm>
          <a:prstGeom prst="rect">
            <a:avLst/>
          </a:prstGeom>
        </p:spPr>
      </p:pic>
      <p:pic>
        <p:nvPicPr>
          <p:cNvPr id="11" name="Picture 10">
            <a:extLst>
              <a:ext uri="{FF2B5EF4-FFF2-40B4-BE49-F238E27FC236}">
                <a16:creationId xmlns:a16="http://schemas.microsoft.com/office/drawing/2014/main" id="{A7DBB9E9-42F1-C45E-617C-577C086EA804}"/>
              </a:ext>
            </a:extLst>
          </p:cNvPr>
          <p:cNvPicPr>
            <a:picLocks noChangeAspect="1"/>
          </p:cNvPicPr>
          <p:nvPr userDrawn="1"/>
        </p:nvPicPr>
        <p:blipFill>
          <a:blip r:embed="rId6"/>
          <a:stretch>
            <a:fillRect/>
          </a:stretch>
        </p:blipFill>
        <p:spPr>
          <a:xfrm>
            <a:off x="4674094" y="3018897"/>
            <a:ext cx="2824762" cy="2699402"/>
          </a:xfrm>
          <a:prstGeom prst="rect">
            <a:avLst/>
          </a:prstGeom>
        </p:spPr>
      </p:pic>
    </p:spTree>
    <p:extLst>
      <p:ext uri="{BB962C8B-B14F-4D97-AF65-F5344CB8AC3E}">
        <p14:creationId xmlns:p14="http://schemas.microsoft.com/office/powerpoint/2010/main" val="3385811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Re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1A49-272E-A966-3E86-6C2AC6359370}"/>
              </a:ext>
            </a:extLst>
          </p:cNvPr>
          <p:cNvSpPr>
            <a:spLocks noGrp="1"/>
          </p:cNvSpPr>
          <p:nvPr>
            <p:ph type="title" hasCustomPrompt="1"/>
          </p:nvPr>
        </p:nvSpPr>
        <p:spPr>
          <a:xfrm>
            <a:off x="1542473" y="136525"/>
            <a:ext cx="9531928" cy="685511"/>
          </a:xfrm>
        </p:spPr>
        <p:txBody>
          <a:bodyPr>
            <a:normAutofit/>
          </a:bodyPr>
          <a:lstStyle>
            <a:lvl1pPr>
              <a:defRPr sz="3800">
                <a:solidFill>
                  <a:schemeClr val="bg1"/>
                </a:solidFill>
              </a:defRPr>
            </a:lvl1pPr>
          </a:lstStyle>
          <a:p>
            <a:r>
              <a:rPr lang="en-US" dirty="0"/>
              <a:t>SLIDE TITLE</a:t>
            </a:r>
          </a:p>
        </p:txBody>
      </p:sp>
      <p:sp>
        <p:nvSpPr>
          <p:cNvPr id="3" name="Content Placeholder 2">
            <a:extLst>
              <a:ext uri="{FF2B5EF4-FFF2-40B4-BE49-F238E27FC236}">
                <a16:creationId xmlns:a16="http://schemas.microsoft.com/office/drawing/2014/main" id="{166C7E1D-5987-F6A4-A594-6DBCDBC254C1}"/>
              </a:ext>
            </a:extLst>
          </p:cNvPr>
          <p:cNvSpPr>
            <a:spLocks noGrp="1"/>
          </p:cNvSpPr>
          <p:nvPr>
            <p:ph idx="1"/>
          </p:nvPr>
        </p:nvSpPr>
        <p:spPr>
          <a:xfrm>
            <a:off x="838200" y="1390650"/>
            <a:ext cx="105156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0141F37-6F97-020B-819F-CA34F3BAE76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a:p>
        </p:txBody>
      </p:sp>
      <p:sp>
        <p:nvSpPr>
          <p:cNvPr id="5" name="Footer Placeholder 4">
            <a:extLst>
              <a:ext uri="{FF2B5EF4-FFF2-40B4-BE49-F238E27FC236}">
                <a16:creationId xmlns:a16="http://schemas.microsoft.com/office/drawing/2014/main" id="{31487627-81AD-2086-CA77-C6EAD3DF531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70CE4E5-2A28-2DA0-397D-9F9477BF984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2D66E76-E827-477A-96B1-B5D20406CBD7}" type="slidenum">
              <a:rPr lang="en-US" smtClean="0"/>
              <a:pPr/>
              <a:t>‹#›</a:t>
            </a:fld>
            <a:endParaRPr lang="en-US" dirty="0"/>
          </a:p>
        </p:txBody>
      </p:sp>
    </p:spTree>
    <p:extLst>
      <p:ext uri="{BB962C8B-B14F-4D97-AF65-F5344CB8AC3E}">
        <p14:creationId xmlns:p14="http://schemas.microsoft.com/office/powerpoint/2010/main" val="2326358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Cyan">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1A49-272E-A966-3E86-6C2AC6359370}"/>
              </a:ext>
            </a:extLst>
          </p:cNvPr>
          <p:cNvSpPr>
            <a:spLocks noGrp="1"/>
          </p:cNvSpPr>
          <p:nvPr>
            <p:ph type="title" hasCustomPrompt="1"/>
          </p:nvPr>
        </p:nvSpPr>
        <p:spPr>
          <a:xfrm>
            <a:off x="1542473" y="136525"/>
            <a:ext cx="9531928" cy="685511"/>
          </a:xfrm>
        </p:spPr>
        <p:txBody>
          <a:bodyPr>
            <a:normAutofit/>
          </a:bodyPr>
          <a:lstStyle>
            <a:lvl1pPr>
              <a:defRPr sz="3800">
                <a:solidFill>
                  <a:schemeClr val="bg1"/>
                </a:solidFill>
              </a:defRPr>
            </a:lvl1pPr>
          </a:lstStyle>
          <a:p>
            <a:r>
              <a:rPr lang="en-US" dirty="0"/>
              <a:t>SLIDE TITLE</a:t>
            </a:r>
          </a:p>
        </p:txBody>
      </p:sp>
      <p:sp>
        <p:nvSpPr>
          <p:cNvPr id="3" name="Content Placeholder 2">
            <a:extLst>
              <a:ext uri="{FF2B5EF4-FFF2-40B4-BE49-F238E27FC236}">
                <a16:creationId xmlns:a16="http://schemas.microsoft.com/office/drawing/2014/main" id="{166C7E1D-5987-F6A4-A594-6DBCDBC254C1}"/>
              </a:ext>
            </a:extLst>
          </p:cNvPr>
          <p:cNvSpPr>
            <a:spLocks noGrp="1"/>
          </p:cNvSpPr>
          <p:nvPr>
            <p:ph idx="1"/>
          </p:nvPr>
        </p:nvSpPr>
        <p:spPr>
          <a:xfrm>
            <a:off x="838200" y="1390650"/>
            <a:ext cx="105156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0141F37-6F97-020B-819F-CA34F3BAE76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a:p>
        </p:txBody>
      </p:sp>
      <p:sp>
        <p:nvSpPr>
          <p:cNvPr id="5" name="Footer Placeholder 4">
            <a:extLst>
              <a:ext uri="{FF2B5EF4-FFF2-40B4-BE49-F238E27FC236}">
                <a16:creationId xmlns:a16="http://schemas.microsoft.com/office/drawing/2014/main" id="{31487627-81AD-2086-CA77-C6EAD3DF531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70CE4E5-2A28-2DA0-397D-9F9477BF984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2D66E76-E827-477A-96B1-B5D20406CBD7}" type="slidenum">
              <a:rPr lang="en-US" smtClean="0"/>
              <a:pPr/>
              <a:t>‹#›</a:t>
            </a:fld>
            <a:endParaRPr lang="en-US"/>
          </a:p>
        </p:txBody>
      </p:sp>
    </p:spTree>
    <p:extLst>
      <p:ext uri="{BB962C8B-B14F-4D97-AF65-F5344CB8AC3E}">
        <p14:creationId xmlns:p14="http://schemas.microsoft.com/office/powerpoint/2010/main" val="2824478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Yellow">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1A49-272E-A966-3E86-6C2AC6359370}"/>
              </a:ext>
            </a:extLst>
          </p:cNvPr>
          <p:cNvSpPr>
            <a:spLocks noGrp="1"/>
          </p:cNvSpPr>
          <p:nvPr>
            <p:ph type="title" hasCustomPrompt="1"/>
          </p:nvPr>
        </p:nvSpPr>
        <p:spPr>
          <a:xfrm>
            <a:off x="1542473" y="136525"/>
            <a:ext cx="9531928" cy="685511"/>
          </a:xfrm>
        </p:spPr>
        <p:txBody>
          <a:bodyPr>
            <a:normAutofit/>
          </a:bodyPr>
          <a:lstStyle>
            <a:lvl1pPr>
              <a:defRPr sz="3800">
                <a:solidFill>
                  <a:schemeClr val="tx1"/>
                </a:solidFill>
              </a:defRPr>
            </a:lvl1pPr>
          </a:lstStyle>
          <a:p>
            <a:r>
              <a:rPr lang="en-US" dirty="0"/>
              <a:t>SLIDE TITLE</a:t>
            </a:r>
          </a:p>
        </p:txBody>
      </p:sp>
      <p:sp>
        <p:nvSpPr>
          <p:cNvPr id="3" name="Content Placeholder 2">
            <a:extLst>
              <a:ext uri="{FF2B5EF4-FFF2-40B4-BE49-F238E27FC236}">
                <a16:creationId xmlns:a16="http://schemas.microsoft.com/office/drawing/2014/main" id="{166C7E1D-5987-F6A4-A594-6DBCDBC254C1}"/>
              </a:ext>
            </a:extLst>
          </p:cNvPr>
          <p:cNvSpPr>
            <a:spLocks noGrp="1"/>
          </p:cNvSpPr>
          <p:nvPr>
            <p:ph idx="1"/>
          </p:nvPr>
        </p:nvSpPr>
        <p:spPr>
          <a:xfrm>
            <a:off x="838200" y="1390650"/>
            <a:ext cx="105156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0141F37-6F97-020B-819F-CA34F3BAE76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dirty="0"/>
          </a:p>
        </p:txBody>
      </p:sp>
      <p:sp>
        <p:nvSpPr>
          <p:cNvPr id="5" name="Footer Placeholder 4">
            <a:extLst>
              <a:ext uri="{FF2B5EF4-FFF2-40B4-BE49-F238E27FC236}">
                <a16:creationId xmlns:a16="http://schemas.microsoft.com/office/drawing/2014/main" id="{31487627-81AD-2086-CA77-C6EAD3DF531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70CE4E5-2A28-2DA0-397D-9F9477BF984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2D66E76-E827-477A-96B1-B5D20406CBD7}" type="slidenum">
              <a:rPr lang="en-US" smtClean="0"/>
              <a:pPr/>
              <a:t>‹#›</a:t>
            </a:fld>
            <a:endParaRPr lang="en-US"/>
          </a:p>
        </p:txBody>
      </p:sp>
    </p:spTree>
    <p:extLst>
      <p:ext uri="{BB962C8B-B14F-4D97-AF65-F5344CB8AC3E}">
        <p14:creationId xmlns:p14="http://schemas.microsoft.com/office/powerpoint/2010/main" val="2077393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Green">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1A49-272E-A966-3E86-6C2AC6359370}"/>
              </a:ext>
            </a:extLst>
          </p:cNvPr>
          <p:cNvSpPr>
            <a:spLocks noGrp="1"/>
          </p:cNvSpPr>
          <p:nvPr>
            <p:ph type="title" hasCustomPrompt="1"/>
          </p:nvPr>
        </p:nvSpPr>
        <p:spPr>
          <a:xfrm>
            <a:off x="1542473" y="136525"/>
            <a:ext cx="9531928" cy="685511"/>
          </a:xfrm>
        </p:spPr>
        <p:txBody>
          <a:bodyPr>
            <a:normAutofit/>
          </a:bodyPr>
          <a:lstStyle>
            <a:lvl1pPr>
              <a:defRPr sz="3800">
                <a:solidFill>
                  <a:schemeClr val="tx1"/>
                </a:solidFill>
              </a:defRPr>
            </a:lvl1pPr>
          </a:lstStyle>
          <a:p>
            <a:r>
              <a:rPr lang="en-US" dirty="0"/>
              <a:t>SLIDE TITLE</a:t>
            </a:r>
          </a:p>
        </p:txBody>
      </p:sp>
      <p:sp>
        <p:nvSpPr>
          <p:cNvPr id="3" name="Content Placeholder 2">
            <a:extLst>
              <a:ext uri="{FF2B5EF4-FFF2-40B4-BE49-F238E27FC236}">
                <a16:creationId xmlns:a16="http://schemas.microsoft.com/office/drawing/2014/main" id="{166C7E1D-5987-F6A4-A594-6DBCDBC254C1}"/>
              </a:ext>
            </a:extLst>
          </p:cNvPr>
          <p:cNvSpPr>
            <a:spLocks noGrp="1"/>
          </p:cNvSpPr>
          <p:nvPr>
            <p:ph idx="1"/>
          </p:nvPr>
        </p:nvSpPr>
        <p:spPr>
          <a:xfrm>
            <a:off x="838200" y="1390650"/>
            <a:ext cx="105156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0141F37-6F97-020B-819F-CA34F3BAE76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a:p>
        </p:txBody>
      </p:sp>
      <p:sp>
        <p:nvSpPr>
          <p:cNvPr id="5" name="Footer Placeholder 4">
            <a:extLst>
              <a:ext uri="{FF2B5EF4-FFF2-40B4-BE49-F238E27FC236}">
                <a16:creationId xmlns:a16="http://schemas.microsoft.com/office/drawing/2014/main" id="{31487627-81AD-2086-CA77-C6EAD3DF531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70CE4E5-2A28-2DA0-397D-9F9477BF984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2D66E76-E827-477A-96B1-B5D20406CBD7}" type="slidenum">
              <a:rPr lang="en-US" smtClean="0"/>
              <a:pPr/>
              <a:t>‹#›</a:t>
            </a:fld>
            <a:endParaRPr lang="en-US"/>
          </a:p>
        </p:txBody>
      </p:sp>
    </p:spTree>
    <p:extLst>
      <p:ext uri="{BB962C8B-B14F-4D97-AF65-F5344CB8AC3E}">
        <p14:creationId xmlns:p14="http://schemas.microsoft.com/office/powerpoint/2010/main" val="33422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Column Re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1A49-272E-A966-3E86-6C2AC6359370}"/>
              </a:ext>
            </a:extLst>
          </p:cNvPr>
          <p:cNvSpPr>
            <a:spLocks noGrp="1"/>
          </p:cNvSpPr>
          <p:nvPr>
            <p:ph type="title" hasCustomPrompt="1"/>
          </p:nvPr>
        </p:nvSpPr>
        <p:spPr>
          <a:xfrm>
            <a:off x="1542473" y="136525"/>
            <a:ext cx="9531928" cy="685511"/>
          </a:xfrm>
        </p:spPr>
        <p:txBody>
          <a:bodyPr>
            <a:normAutofit/>
          </a:bodyPr>
          <a:lstStyle>
            <a:lvl1pPr>
              <a:defRPr sz="3800">
                <a:solidFill>
                  <a:schemeClr val="bg1"/>
                </a:solidFill>
              </a:defRPr>
            </a:lvl1pPr>
          </a:lstStyle>
          <a:p>
            <a:r>
              <a:rPr lang="en-US" dirty="0"/>
              <a:t>SLIDE TITLE</a:t>
            </a:r>
          </a:p>
        </p:txBody>
      </p:sp>
      <p:sp>
        <p:nvSpPr>
          <p:cNvPr id="3" name="Content Placeholder 2">
            <a:extLst>
              <a:ext uri="{FF2B5EF4-FFF2-40B4-BE49-F238E27FC236}">
                <a16:creationId xmlns:a16="http://schemas.microsoft.com/office/drawing/2014/main" id="{166C7E1D-5987-F6A4-A594-6DBCDBC254C1}"/>
              </a:ext>
            </a:extLst>
          </p:cNvPr>
          <p:cNvSpPr>
            <a:spLocks noGrp="1"/>
          </p:cNvSpPr>
          <p:nvPr>
            <p:ph idx="1"/>
          </p:nvPr>
        </p:nvSpPr>
        <p:spPr>
          <a:xfrm>
            <a:off x="838200" y="139065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0141F37-6F97-020B-819F-CA34F3BAE76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a:p>
        </p:txBody>
      </p:sp>
      <p:sp>
        <p:nvSpPr>
          <p:cNvPr id="5" name="Footer Placeholder 4">
            <a:extLst>
              <a:ext uri="{FF2B5EF4-FFF2-40B4-BE49-F238E27FC236}">
                <a16:creationId xmlns:a16="http://schemas.microsoft.com/office/drawing/2014/main" id="{31487627-81AD-2086-CA77-C6EAD3DF531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70CE4E5-2A28-2DA0-397D-9F9477BF984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2D66E76-E827-477A-96B1-B5D20406CBD7}" type="slidenum">
              <a:rPr lang="en-US" smtClean="0"/>
              <a:pPr/>
              <a:t>‹#›</a:t>
            </a:fld>
            <a:endParaRPr lang="en-US" dirty="0"/>
          </a:p>
        </p:txBody>
      </p:sp>
      <p:sp>
        <p:nvSpPr>
          <p:cNvPr id="8" name="Content Placeholder 2">
            <a:extLst>
              <a:ext uri="{FF2B5EF4-FFF2-40B4-BE49-F238E27FC236}">
                <a16:creationId xmlns:a16="http://schemas.microsoft.com/office/drawing/2014/main" id="{717D8F8F-6B5D-60D0-5807-ED7FDE0D80FF}"/>
              </a:ext>
            </a:extLst>
          </p:cNvPr>
          <p:cNvSpPr>
            <a:spLocks noGrp="1"/>
          </p:cNvSpPr>
          <p:nvPr>
            <p:ph idx="13"/>
          </p:nvPr>
        </p:nvSpPr>
        <p:spPr>
          <a:xfrm>
            <a:off x="4495800" y="139700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3E231DF-9D78-A1E3-6A8B-200F5F32B01A}"/>
              </a:ext>
            </a:extLst>
          </p:cNvPr>
          <p:cNvSpPr>
            <a:spLocks noGrp="1"/>
          </p:cNvSpPr>
          <p:nvPr>
            <p:ph idx="14"/>
          </p:nvPr>
        </p:nvSpPr>
        <p:spPr>
          <a:xfrm>
            <a:off x="8153400" y="139065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036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Column Cyan">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1A49-272E-A966-3E86-6C2AC6359370}"/>
              </a:ext>
            </a:extLst>
          </p:cNvPr>
          <p:cNvSpPr>
            <a:spLocks noGrp="1"/>
          </p:cNvSpPr>
          <p:nvPr>
            <p:ph type="title" hasCustomPrompt="1"/>
          </p:nvPr>
        </p:nvSpPr>
        <p:spPr>
          <a:xfrm>
            <a:off x="1542473" y="136525"/>
            <a:ext cx="9531928" cy="685511"/>
          </a:xfrm>
        </p:spPr>
        <p:txBody>
          <a:bodyPr>
            <a:normAutofit/>
          </a:bodyPr>
          <a:lstStyle>
            <a:lvl1pPr>
              <a:defRPr sz="3800">
                <a:solidFill>
                  <a:schemeClr val="bg1"/>
                </a:solidFill>
              </a:defRPr>
            </a:lvl1pPr>
          </a:lstStyle>
          <a:p>
            <a:r>
              <a:rPr lang="en-US" dirty="0"/>
              <a:t>SLIDE TITLE</a:t>
            </a:r>
          </a:p>
        </p:txBody>
      </p:sp>
      <p:sp>
        <p:nvSpPr>
          <p:cNvPr id="4" name="Date Placeholder 3">
            <a:extLst>
              <a:ext uri="{FF2B5EF4-FFF2-40B4-BE49-F238E27FC236}">
                <a16:creationId xmlns:a16="http://schemas.microsoft.com/office/drawing/2014/main" id="{20141F37-6F97-020B-819F-CA34F3BAE76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a:p>
        </p:txBody>
      </p:sp>
      <p:sp>
        <p:nvSpPr>
          <p:cNvPr id="5" name="Footer Placeholder 4">
            <a:extLst>
              <a:ext uri="{FF2B5EF4-FFF2-40B4-BE49-F238E27FC236}">
                <a16:creationId xmlns:a16="http://schemas.microsoft.com/office/drawing/2014/main" id="{31487627-81AD-2086-CA77-C6EAD3DF531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70CE4E5-2A28-2DA0-397D-9F9477BF984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2D66E76-E827-477A-96B1-B5D20406CBD7}" type="slidenum">
              <a:rPr lang="en-US" smtClean="0"/>
              <a:pPr/>
              <a:t>‹#›</a:t>
            </a:fld>
            <a:endParaRPr lang="en-US"/>
          </a:p>
        </p:txBody>
      </p:sp>
      <p:sp>
        <p:nvSpPr>
          <p:cNvPr id="7" name="Content Placeholder 2">
            <a:extLst>
              <a:ext uri="{FF2B5EF4-FFF2-40B4-BE49-F238E27FC236}">
                <a16:creationId xmlns:a16="http://schemas.microsoft.com/office/drawing/2014/main" id="{E9D54A9A-0EF2-B2D5-E72A-73DCE7AB30A8}"/>
              </a:ext>
            </a:extLst>
          </p:cNvPr>
          <p:cNvSpPr>
            <a:spLocks noGrp="1"/>
          </p:cNvSpPr>
          <p:nvPr>
            <p:ph idx="1"/>
          </p:nvPr>
        </p:nvSpPr>
        <p:spPr>
          <a:xfrm>
            <a:off x="838200" y="139065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B61681BA-0EFB-B4F4-D9F9-0CEE7ACF606C}"/>
              </a:ext>
            </a:extLst>
          </p:cNvPr>
          <p:cNvSpPr>
            <a:spLocks noGrp="1"/>
          </p:cNvSpPr>
          <p:nvPr>
            <p:ph idx="13"/>
          </p:nvPr>
        </p:nvSpPr>
        <p:spPr>
          <a:xfrm>
            <a:off x="4495800" y="139700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F32415A6-99C5-D09F-FD7D-E6AB3FE6965F}"/>
              </a:ext>
            </a:extLst>
          </p:cNvPr>
          <p:cNvSpPr>
            <a:spLocks noGrp="1"/>
          </p:cNvSpPr>
          <p:nvPr>
            <p:ph idx="14"/>
          </p:nvPr>
        </p:nvSpPr>
        <p:spPr>
          <a:xfrm>
            <a:off x="8153400" y="139065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3192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Column Yellow">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1A49-272E-A966-3E86-6C2AC6359370}"/>
              </a:ext>
            </a:extLst>
          </p:cNvPr>
          <p:cNvSpPr>
            <a:spLocks noGrp="1"/>
          </p:cNvSpPr>
          <p:nvPr>
            <p:ph type="title" hasCustomPrompt="1"/>
          </p:nvPr>
        </p:nvSpPr>
        <p:spPr>
          <a:xfrm>
            <a:off x="1542473" y="136525"/>
            <a:ext cx="9531928" cy="685511"/>
          </a:xfrm>
        </p:spPr>
        <p:txBody>
          <a:bodyPr>
            <a:normAutofit/>
          </a:bodyPr>
          <a:lstStyle>
            <a:lvl1pPr>
              <a:defRPr sz="3800">
                <a:solidFill>
                  <a:schemeClr val="tx1"/>
                </a:solidFill>
              </a:defRPr>
            </a:lvl1pPr>
          </a:lstStyle>
          <a:p>
            <a:r>
              <a:rPr lang="en-US" dirty="0"/>
              <a:t>SLIDE TITLE</a:t>
            </a:r>
          </a:p>
        </p:txBody>
      </p:sp>
      <p:sp>
        <p:nvSpPr>
          <p:cNvPr id="4" name="Date Placeholder 3">
            <a:extLst>
              <a:ext uri="{FF2B5EF4-FFF2-40B4-BE49-F238E27FC236}">
                <a16:creationId xmlns:a16="http://schemas.microsoft.com/office/drawing/2014/main" id="{20141F37-6F97-020B-819F-CA34F3BAE76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F3F64B4-C509-489E-B9E0-3C1C30B4AF8A}" type="datetimeFigureOut">
              <a:rPr lang="en-US" smtClean="0"/>
              <a:pPr/>
              <a:t>11/24/25</a:t>
            </a:fld>
            <a:endParaRPr lang="en-US"/>
          </a:p>
        </p:txBody>
      </p:sp>
      <p:sp>
        <p:nvSpPr>
          <p:cNvPr id="5" name="Footer Placeholder 4">
            <a:extLst>
              <a:ext uri="{FF2B5EF4-FFF2-40B4-BE49-F238E27FC236}">
                <a16:creationId xmlns:a16="http://schemas.microsoft.com/office/drawing/2014/main" id="{31487627-81AD-2086-CA77-C6EAD3DF531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70CE4E5-2A28-2DA0-397D-9F9477BF984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2D66E76-E827-477A-96B1-B5D20406CBD7}" type="slidenum">
              <a:rPr lang="en-US" smtClean="0"/>
              <a:pPr/>
              <a:t>‹#›</a:t>
            </a:fld>
            <a:endParaRPr lang="en-US"/>
          </a:p>
        </p:txBody>
      </p:sp>
      <p:sp>
        <p:nvSpPr>
          <p:cNvPr id="7" name="Content Placeholder 2">
            <a:extLst>
              <a:ext uri="{FF2B5EF4-FFF2-40B4-BE49-F238E27FC236}">
                <a16:creationId xmlns:a16="http://schemas.microsoft.com/office/drawing/2014/main" id="{1024A67C-FCC8-F3C0-8B9B-2CD438C4C969}"/>
              </a:ext>
            </a:extLst>
          </p:cNvPr>
          <p:cNvSpPr>
            <a:spLocks noGrp="1"/>
          </p:cNvSpPr>
          <p:nvPr>
            <p:ph idx="1"/>
          </p:nvPr>
        </p:nvSpPr>
        <p:spPr>
          <a:xfrm>
            <a:off x="838200" y="139065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EA5ED120-64E8-1977-4583-6B733D00FCA6}"/>
              </a:ext>
            </a:extLst>
          </p:cNvPr>
          <p:cNvSpPr>
            <a:spLocks noGrp="1"/>
          </p:cNvSpPr>
          <p:nvPr>
            <p:ph idx="13"/>
          </p:nvPr>
        </p:nvSpPr>
        <p:spPr>
          <a:xfrm>
            <a:off x="4495800" y="139700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4D62E349-585F-7FD2-447F-E2FB83C65885}"/>
              </a:ext>
            </a:extLst>
          </p:cNvPr>
          <p:cNvSpPr>
            <a:spLocks noGrp="1"/>
          </p:cNvSpPr>
          <p:nvPr>
            <p:ph idx="14"/>
          </p:nvPr>
        </p:nvSpPr>
        <p:spPr>
          <a:xfrm>
            <a:off x="8153400" y="1390650"/>
            <a:ext cx="3200400" cy="4965700"/>
          </a:xfrm>
        </p:spPr>
        <p:txBody>
          <a:bodyPr/>
          <a:lstStyle>
            <a:lvl1pPr marL="2286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0174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extLst>
              <a:ext uri="{96DAC541-7B7A-43D3-8B79-37D633B846F1}">
                <asvg:svgBlip xmlns:asvg="http://schemas.microsoft.com/office/drawing/2016/SVG/main" r:embed="rId22"/>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57D19-2522-A3C9-FCBB-C2036D0DAD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524BAD-94A5-2E4D-9342-7FB9D8CE25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290FDDD-41FD-07A7-407D-E752D35FF9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3F64B4-C509-489E-B9E0-3C1C30B4AF8A}" type="datetimeFigureOut">
              <a:rPr lang="en-US" smtClean="0"/>
              <a:t>11/24/25</a:t>
            </a:fld>
            <a:endParaRPr lang="en-US"/>
          </a:p>
        </p:txBody>
      </p:sp>
      <p:sp>
        <p:nvSpPr>
          <p:cNvPr id="5" name="Footer Placeholder 4">
            <a:extLst>
              <a:ext uri="{FF2B5EF4-FFF2-40B4-BE49-F238E27FC236}">
                <a16:creationId xmlns:a16="http://schemas.microsoft.com/office/drawing/2014/main" id="{8960A0EC-B54A-2D72-D151-79144DC02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4E76A31-01F5-214C-C241-95E91AC3D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D66E76-E827-477A-96B1-B5D20406CBD7}" type="slidenum">
              <a:rPr lang="en-US" smtClean="0"/>
              <a:t>‹#›</a:t>
            </a:fld>
            <a:endParaRPr lang="en-US"/>
          </a:p>
        </p:txBody>
      </p:sp>
    </p:spTree>
    <p:extLst>
      <p:ext uri="{BB962C8B-B14F-4D97-AF65-F5344CB8AC3E}">
        <p14:creationId xmlns:p14="http://schemas.microsoft.com/office/powerpoint/2010/main" val="1611466915"/>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50" r:id="rId3"/>
    <p:sldLayoutId id="2147483667" r:id="rId4"/>
    <p:sldLayoutId id="2147483665" r:id="rId5"/>
    <p:sldLayoutId id="2147483666" r:id="rId6"/>
    <p:sldLayoutId id="2147483671" r:id="rId7"/>
    <p:sldLayoutId id="2147483672" r:id="rId8"/>
    <p:sldLayoutId id="2147483673" r:id="rId9"/>
    <p:sldLayoutId id="2147483674" r:id="rId10"/>
    <p:sldLayoutId id="2147483668" r:id="rId11"/>
    <p:sldLayoutId id="2147483660" r:id="rId12"/>
    <p:sldLayoutId id="2147483651" r:id="rId13"/>
    <p:sldLayoutId id="2147483662" r:id="rId14"/>
    <p:sldLayoutId id="2147483675" r:id="rId15"/>
    <p:sldLayoutId id="2147483661" r:id="rId16"/>
    <p:sldLayoutId id="2147483663" r:id="rId17"/>
    <p:sldLayoutId id="2147483669" r:id="rId18"/>
    <p:sldLayoutId id="2147483664" r:id="rId19"/>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200"/>
        </a:spcBef>
        <a:buFont typeface="Wingdings" panose="05000000000000000000"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1200"/>
        </a:spcBef>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200"/>
        </a:spcBef>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vimeo.com/414917737" TargetMode="External"/><Relationship Id="rId1" Type="http://schemas.openxmlformats.org/officeDocument/2006/relationships/slideLayout" Target="../slideLayouts/slideLayout11.xml"/><Relationship Id="rId5" Type="http://schemas.openxmlformats.org/officeDocument/2006/relationships/image" Target="../media/image71.sv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2" Type="http://schemas.openxmlformats.org/officeDocument/2006/relationships/hyperlink" Target="https://papers.ssrn.com/sol3/papers.cfm?abstract_id=3333423"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victorzhou.com/blog/intro-to-neural-networks/"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hyperlink" Target="https://csci-1100.github.io/class_resources_public/ai_and_machine_learning/neural_networks/neural_network_committee.html"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74.sv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5" Type="http://schemas.openxmlformats.org/officeDocument/2006/relationships/image" Target="../media/image6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5.xml"/><Relationship Id="rId5" Type="http://schemas.openxmlformats.org/officeDocument/2006/relationships/image" Target="../media/image77.sv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hyperlink" Target="https://teachablemachine.withgoogle.com/train/image" TargetMode="External"/><Relationship Id="rId7" Type="http://schemas.openxmlformats.org/officeDocument/2006/relationships/image" Target="../media/image81.sv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ibm.com/think/topics/large-language-models" TargetMode="External"/><Relationship Id="rId1" Type="http://schemas.openxmlformats.org/officeDocument/2006/relationships/slideLayout" Target="../slideLayouts/slideLayout3.xml"/><Relationship Id="rId4" Type="http://schemas.openxmlformats.org/officeDocument/2006/relationships/image" Target="../media/image84.svg"/></Relationships>
</file>

<file path=ppt/slides/_rels/slide2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67.png"/><Relationship Id="rId1" Type="http://schemas.openxmlformats.org/officeDocument/2006/relationships/slideLayout" Target="../slideLayouts/slideLayout12.xml"/><Relationship Id="rId5" Type="http://schemas.openxmlformats.org/officeDocument/2006/relationships/image" Target="../media/image87.svg"/><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s://chatgpt.com/g/g-QfUjv3uCO-system-prompt-generator" TargetMode="External"/><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hyperlink" Target="https://youtu.be/Z5xHgdP2E5s"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nature.com/articles/d41586-025-03390-0" TargetMode="Externa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hyperlink" Target="https://www.businessinsider.com/openai-kenyan-contract-workers-label-toxic-content-chatgpt-training-report-2023-1" TargetMode="Externa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hyperlink" Target="https://www.technologyreview.com/supertopic/ai-colonialism-supertopic" TargetMode="External"/><Relationship Id="rId1" Type="http://schemas.openxmlformats.org/officeDocument/2006/relationships/slideLayout" Target="../slideLayouts/slideLayout12.xml"/><Relationship Id="rId6" Type="http://schemas.openxmlformats.org/officeDocument/2006/relationships/hyperlink" Target="https://www.the-independent.com/independentpremium/long-reads/behind-the-ai-boom-an-army-of-overseas-workers-in-digital-sweatshops-b2401142.html" TargetMode="External"/><Relationship Id="rId5" Type="http://schemas.openxmlformats.org/officeDocument/2006/relationships/hyperlink" Target="https://youtu.be/LgUjLcxJxVg?si=GREvyHrraCQrSeSw" TargetMode="External"/><Relationship Id="rId4" Type="http://schemas.openxmlformats.org/officeDocument/2006/relationships/hyperlink" Target="https://www.technologyreview.com/2022/04/20/1050392/ai-industry-appen-scale-data-label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www.cigionline.org/articles/shoshana-zuboff-undetectable-indecipherable-world-surveillance-capitalis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www.cigionline.org/articles/shoshana-zuboff-undetectable-indecipherable-world-surveillance-capitalis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publications.parliament.uk/pa/cm201719/cmselect/cmcumeds/363/36306.htm" TargetMode="External"/><Relationship Id="rId2" Type="http://schemas.openxmlformats.org/officeDocument/2006/relationships/hyperlink" Target="https://www.theguardian.com/news/2018/may/06/cambridge-analytica-how-turn-clicks-into-votes-christopher-wylie"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s://www.cigionline.org/articles/shoshana-zuboff-undetectable-indecipherable-world-surveillance-capitalism/"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2" Type="http://schemas.openxmlformats.org/officeDocument/2006/relationships/hyperlink" Target="https://www.ianalanpaul.com/areprisonscomputers.html" TargetMode="Externa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hyperlink" Target="https://www.cigionline.org/articles/shoshana-zuboff-undetectable-indecipherable-world-surveillance-capitalism/"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hyperlink" Target="https://flagler.libguides.com/c.php?g=1449135&amp;p=10980125"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s://flagler.libguides.com/c.php?g=1449135&amp;p=10980125"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https://flagler.libguides.com/c.php?g=1449135&amp;p=10980125" TargetMode="Externa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openxmlformats.org/officeDocument/2006/relationships/hyperlink" Target="https://csci-1100.github.io/class_resources_public/ai_and_machine_learning/machine_learning/ml_three_step_process.html" TargetMode="External"/><Relationship Id="rId13" Type="http://schemas.openxmlformats.org/officeDocument/2006/relationships/image" Target="../media/image61.png"/><Relationship Id="rId3" Type="http://schemas.openxmlformats.org/officeDocument/2006/relationships/image" Target="../media/image52.svg"/><Relationship Id="rId7" Type="http://schemas.openxmlformats.org/officeDocument/2006/relationships/image" Target="../media/image56.svg"/><Relationship Id="rId12" Type="http://schemas.openxmlformats.org/officeDocument/2006/relationships/image" Target="../media/image60.svg"/><Relationship Id="rId2" Type="http://schemas.openxmlformats.org/officeDocument/2006/relationships/image" Target="../media/image51.png"/><Relationship Id="rId1" Type="http://schemas.openxmlformats.org/officeDocument/2006/relationships/slideLayout" Target="../slideLayouts/slideLayout10.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svg"/><Relationship Id="rId10" Type="http://schemas.openxmlformats.org/officeDocument/2006/relationships/image" Target="../media/image58.sv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sv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csci-1100.github.io/class_resources_public/ai_and_machine_learning/machine_learning/netflix_recommendation.html" TargetMode="Externa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hyperlink" Target="https://csci-1100.github.io/class_resources_public/ai_and_machine_learning/machine_learning/email_spam_detection.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2.xml"/><Relationship Id="rId5" Type="http://schemas.openxmlformats.org/officeDocument/2006/relationships/image" Target="../media/image68.sv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68C79-98E9-8BBD-D9B4-4F999F163C3D}"/>
              </a:ext>
            </a:extLst>
          </p:cNvPr>
          <p:cNvSpPr>
            <a:spLocks noGrp="1"/>
          </p:cNvSpPr>
          <p:nvPr>
            <p:ph type="ctrTitle"/>
          </p:nvPr>
        </p:nvSpPr>
        <p:spPr/>
        <p:txBody>
          <a:bodyPr/>
          <a:lstStyle/>
          <a:p>
            <a:r>
              <a:rPr lang="en-US" dirty="0"/>
              <a:t>AI AND MACHINE LEARNING</a:t>
            </a:r>
          </a:p>
        </p:txBody>
      </p:sp>
      <p:sp>
        <p:nvSpPr>
          <p:cNvPr id="3" name="Subtitle 2">
            <a:extLst>
              <a:ext uri="{FF2B5EF4-FFF2-40B4-BE49-F238E27FC236}">
                <a16:creationId xmlns:a16="http://schemas.microsoft.com/office/drawing/2014/main" id="{CA48A13F-EBD0-2592-1D5A-50BB87506C5A}"/>
              </a:ext>
            </a:extLst>
          </p:cNvPr>
          <p:cNvSpPr>
            <a:spLocks noGrp="1"/>
          </p:cNvSpPr>
          <p:nvPr>
            <p:ph type="subTitle" idx="1"/>
          </p:nvPr>
        </p:nvSpPr>
        <p:spPr/>
        <p:txBody>
          <a:bodyPr/>
          <a:lstStyle/>
          <a:p>
            <a:r>
              <a:rPr lang="en-US" dirty="0"/>
              <a:t>Understanding Intelligence in the Digital Age</a:t>
            </a:r>
          </a:p>
        </p:txBody>
      </p:sp>
      <p:sp>
        <p:nvSpPr>
          <p:cNvPr id="4" name="Text Placeholder 3">
            <a:extLst>
              <a:ext uri="{FF2B5EF4-FFF2-40B4-BE49-F238E27FC236}">
                <a16:creationId xmlns:a16="http://schemas.microsoft.com/office/drawing/2014/main" id="{E831599E-0EF0-1662-2D4D-3678ACB41346}"/>
              </a:ext>
            </a:extLst>
          </p:cNvPr>
          <p:cNvSpPr>
            <a:spLocks noGrp="1"/>
          </p:cNvSpPr>
          <p:nvPr>
            <p:ph type="body" sz="quarter" idx="13"/>
          </p:nvPr>
        </p:nvSpPr>
        <p:spPr/>
        <p:txBody>
          <a:bodyPr/>
          <a:lstStyle/>
          <a:p>
            <a:r>
              <a:rPr lang="en-US" dirty="0"/>
              <a:t>PROFESSOR RYAN HAAS</a:t>
            </a:r>
          </a:p>
        </p:txBody>
      </p:sp>
    </p:spTree>
    <p:extLst>
      <p:ext uri="{BB962C8B-B14F-4D97-AF65-F5344CB8AC3E}">
        <p14:creationId xmlns:p14="http://schemas.microsoft.com/office/powerpoint/2010/main" val="805330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4E060-5896-6A9B-0544-493B347FA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7ED57-C5FE-9293-7F0E-D2F8A463E04A}"/>
              </a:ext>
            </a:extLst>
          </p:cNvPr>
          <p:cNvSpPr>
            <a:spLocks noGrp="1"/>
          </p:cNvSpPr>
          <p:nvPr>
            <p:ph type="title"/>
          </p:nvPr>
        </p:nvSpPr>
        <p:spPr/>
        <p:txBody>
          <a:bodyPr>
            <a:normAutofit/>
          </a:bodyPr>
          <a:lstStyle/>
          <a:p>
            <a:r>
              <a:rPr lang="en-US" dirty="0">
                <a:solidFill>
                  <a:schemeClr val="accent2"/>
                </a:solidFill>
              </a:rPr>
              <a:t>IMPACTS OF ML BIAS</a:t>
            </a:r>
          </a:p>
        </p:txBody>
      </p:sp>
      <p:pic>
        <p:nvPicPr>
          <p:cNvPr id="4" name="Picture 3">
            <a:hlinkClick r:id="rId2"/>
            <a:extLst>
              <a:ext uri="{FF2B5EF4-FFF2-40B4-BE49-F238E27FC236}">
                <a16:creationId xmlns:a16="http://schemas.microsoft.com/office/drawing/2014/main" id="{B580EA6B-7B0A-6E4F-E11E-39ED93A6B15F}"/>
              </a:ext>
            </a:extLst>
          </p:cNvPr>
          <p:cNvPicPr>
            <a:picLocks noChangeAspect="1"/>
          </p:cNvPicPr>
          <p:nvPr/>
        </p:nvPicPr>
        <p:blipFill>
          <a:blip r:embed="rId3"/>
          <a:stretch>
            <a:fillRect/>
          </a:stretch>
        </p:blipFill>
        <p:spPr>
          <a:xfrm>
            <a:off x="1875836" y="1314155"/>
            <a:ext cx="8440328" cy="4229690"/>
          </a:xfrm>
          <a:prstGeom prst="rect">
            <a:avLst/>
          </a:prstGeom>
        </p:spPr>
      </p:pic>
      <p:pic>
        <p:nvPicPr>
          <p:cNvPr id="6" name="Graphic 5" descr="Play with solid fill">
            <a:hlinkClick r:id="rId2"/>
            <a:extLst>
              <a:ext uri="{FF2B5EF4-FFF2-40B4-BE49-F238E27FC236}">
                <a16:creationId xmlns:a16="http://schemas.microsoft.com/office/drawing/2014/main" id="{77BF0B62-A965-4709-B8A7-A110BEC7D1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2529846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73D6CF-73DA-A6EC-C3E4-5E87052438B8}"/>
              </a:ext>
            </a:extLst>
          </p:cNvPr>
          <p:cNvSpPr>
            <a:spLocks noGrp="1"/>
          </p:cNvSpPr>
          <p:nvPr>
            <p:ph type="body" sz="quarter" idx="14"/>
          </p:nvPr>
        </p:nvSpPr>
        <p:spPr/>
        <p:txBody>
          <a:bodyPr>
            <a:normAutofit/>
          </a:bodyPr>
          <a:lstStyle/>
          <a:p>
            <a:r>
              <a:rPr lang="en-US" dirty="0">
                <a:solidFill>
                  <a:schemeClr val="bg1"/>
                </a:solidFill>
                <a:highlight>
                  <a:srgbClr val="FF0000"/>
                </a:highlight>
              </a:rPr>
              <a:t>“</a:t>
            </a:r>
            <a:r>
              <a:rPr lang="en-US" b="1" dirty="0">
                <a:solidFill>
                  <a:schemeClr val="bg1"/>
                </a:solidFill>
                <a:highlight>
                  <a:srgbClr val="FF0000"/>
                </a:highlight>
              </a:rPr>
              <a:t>Dirty Data, Bad Predictions</a:t>
            </a:r>
            <a:r>
              <a:rPr lang="en-US" dirty="0">
                <a:solidFill>
                  <a:schemeClr val="bg1"/>
                </a:solidFill>
                <a:highlight>
                  <a:srgbClr val="FF0000"/>
                </a:highlight>
              </a:rPr>
              <a:t>”</a:t>
            </a:r>
            <a:r>
              <a:rPr lang="en-US" dirty="0">
                <a:solidFill>
                  <a:schemeClr val="bg1"/>
                </a:solidFill>
              </a:rPr>
              <a:t> </a:t>
            </a:r>
            <a:r>
              <a:rPr lang="en-US" sz="2000" dirty="0">
                <a:solidFill>
                  <a:schemeClr val="bg1"/>
                </a:solidFill>
              </a:rPr>
              <a:t>(</a:t>
            </a:r>
            <a:r>
              <a:rPr lang="en-US" sz="2000" dirty="0">
                <a:hlinkClick r:id="rId2"/>
              </a:rPr>
              <a:t>Shultz &amp; Crawford, 2019</a:t>
            </a:r>
            <a:r>
              <a:rPr lang="en-US" sz="2000" dirty="0">
                <a:solidFill>
                  <a:schemeClr val="bg1"/>
                </a:solidFill>
              </a:rPr>
              <a:t>):</a:t>
            </a:r>
          </a:p>
          <a:p>
            <a:pPr marL="0" indent="0">
              <a:buNone/>
            </a:pPr>
            <a:endParaRPr lang="en-US" dirty="0"/>
          </a:p>
        </p:txBody>
      </p:sp>
      <p:sp>
        <p:nvSpPr>
          <p:cNvPr id="4" name="Text Placeholder 3">
            <a:extLst>
              <a:ext uri="{FF2B5EF4-FFF2-40B4-BE49-F238E27FC236}">
                <a16:creationId xmlns:a16="http://schemas.microsoft.com/office/drawing/2014/main" id="{B5C865A4-0705-F43C-A996-CFF8D5FD05ED}"/>
              </a:ext>
            </a:extLst>
          </p:cNvPr>
          <p:cNvSpPr>
            <a:spLocks noGrp="1"/>
          </p:cNvSpPr>
          <p:nvPr>
            <p:ph type="body" sz="quarter" idx="15"/>
          </p:nvPr>
        </p:nvSpPr>
        <p:spPr/>
        <p:txBody>
          <a:bodyPr>
            <a:normAutofit fontScale="92500" lnSpcReduction="10000"/>
          </a:bodyPr>
          <a:lstStyle/>
          <a:p>
            <a:r>
              <a:rPr lang="en-US" sz="2200" dirty="0"/>
              <a:t>Analysis of 13 jurisdictions where predictive policing systems deployed during periods when the police dept’s were under investigation for unconstitutional practices:</a:t>
            </a:r>
          </a:p>
          <a:p>
            <a:pPr lvl="1"/>
            <a:r>
              <a:rPr lang="en-US" sz="2000" dirty="0">
                <a:solidFill>
                  <a:schemeClr val="bg1"/>
                </a:solidFill>
              </a:rPr>
              <a:t>Chicago: Strategic Subject List (SSL) used arrest records from a period of racial bias.</a:t>
            </a:r>
          </a:p>
          <a:p>
            <a:pPr lvl="1"/>
            <a:r>
              <a:rPr lang="en-US" sz="2000" dirty="0">
                <a:solidFill>
                  <a:schemeClr val="bg1"/>
                </a:solidFill>
              </a:rPr>
              <a:t>New Orleans: </a:t>
            </a:r>
            <a:r>
              <a:rPr lang="en-US" sz="2000" dirty="0"/>
              <a:t>Palantir</a:t>
            </a:r>
            <a:r>
              <a:rPr lang="en-US" sz="2000" dirty="0">
                <a:solidFill>
                  <a:schemeClr val="bg1"/>
                </a:solidFill>
              </a:rPr>
              <a:t> system likely used data from a period of pervasive civil rights violations.</a:t>
            </a:r>
          </a:p>
          <a:p>
            <a:pPr lvl="1"/>
            <a:r>
              <a:rPr lang="en-US" sz="2000" dirty="0">
                <a:solidFill>
                  <a:schemeClr val="bg1"/>
                </a:solidFill>
              </a:rPr>
              <a:t>Maricopa County: Numerous municipalities share data with a department that engaged in systematic racial profiling.</a:t>
            </a:r>
          </a:p>
          <a:p>
            <a:r>
              <a:rPr lang="en-US" sz="2200" b="1" dirty="0">
                <a:highlight>
                  <a:srgbClr val="FF0000"/>
                </a:highlight>
              </a:rPr>
              <a:t>Feedback Loops</a:t>
            </a:r>
            <a:r>
              <a:rPr lang="en-US" sz="2200" dirty="0"/>
              <a:t>: When predictive systems are trained on biased data, they direct more policing to already over-policed areas, creating a positive feedback loop of negative consequences (enforcement patterns not reflective of actual crime rates)</a:t>
            </a:r>
          </a:p>
          <a:p>
            <a:pPr>
              <a:buClr>
                <a:schemeClr val="bg1"/>
              </a:buClr>
            </a:pPr>
            <a:r>
              <a:rPr lang="en-US" sz="2200" b="1" dirty="0">
                <a:solidFill>
                  <a:schemeClr val="tx1"/>
                </a:solidFill>
                <a:highlight>
                  <a:srgbClr val="00FE40"/>
                </a:highlight>
              </a:rPr>
              <a:t>Recommendations</a:t>
            </a:r>
            <a:r>
              <a:rPr lang="en-US" sz="2200" dirty="0">
                <a:solidFill>
                  <a:schemeClr val="bg1"/>
                </a:solidFill>
              </a:rPr>
              <a:t>: More rigorous oversight, accountability, &amp; transparency. Historical data from periods of documented misconduct should be restricted from use in predictive systems.</a:t>
            </a:r>
          </a:p>
          <a:p>
            <a:pPr marL="0" indent="0">
              <a:buNone/>
            </a:pPr>
            <a:endParaRPr lang="en-US" dirty="0"/>
          </a:p>
          <a:p>
            <a:pPr marL="0" indent="0">
              <a:buNone/>
            </a:pPr>
            <a:endParaRPr lang="en-US" dirty="0"/>
          </a:p>
        </p:txBody>
      </p:sp>
      <p:sp>
        <p:nvSpPr>
          <p:cNvPr id="7" name="Title 6">
            <a:extLst>
              <a:ext uri="{FF2B5EF4-FFF2-40B4-BE49-F238E27FC236}">
                <a16:creationId xmlns:a16="http://schemas.microsoft.com/office/drawing/2014/main" id="{26C707EA-F48B-0D65-15AB-244DE0F237B4}"/>
              </a:ext>
            </a:extLst>
          </p:cNvPr>
          <p:cNvSpPr>
            <a:spLocks noGrp="1"/>
          </p:cNvSpPr>
          <p:nvPr>
            <p:ph type="title"/>
          </p:nvPr>
        </p:nvSpPr>
        <p:spPr/>
        <p:txBody>
          <a:bodyPr>
            <a:normAutofit/>
          </a:bodyPr>
          <a:lstStyle/>
          <a:p>
            <a:r>
              <a:rPr lang="en-US" dirty="0">
                <a:solidFill>
                  <a:schemeClr val="accent2"/>
                </a:solidFill>
              </a:rPr>
              <a:t>IMPACTS OF ML BIAS</a:t>
            </a:r>
          </a:p>
        </p:txBody>
      </p:sp>
    </p:spTree>
    <p:extLst>
      <p:ext uri="{BB962C8B-B14F-4D97-AF65-F5344CB8AC3E}">
        <p14:creationId xmlns:p14="http://schemas.microsoft.com/office/powerpoint/2010/main" val="36178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3F0D1-3663-9C76-AF94-EADAD13792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C3368-D6B7-1B39-96D5-0FA84559942C}"/>
              </a:ext>
            </a:extLst>
          </p:cNvPr>
          <p:cNvSpPr>
            <a:spLocks noGrp="1"/>
          </p:cNvSpPr>
          <p:nvPr>
            <p:ph type="title"/>
          </p:nvPr>
        </p:nvSpPr>
        <p:spPr/>
        <p:txBody>
          <a:bodyPr>
            <a:normAutofit/>
          </a:bodyPr>
          <a:lstStyle/>
          <a:p>
            <a:r>
              <a:rPr lang="en-US" dirty="0"/>
              <a:t>NEURAL NETWORKS</a:t>
            </a:r>
          </a:p>
        </p:txBody>
      </p:sp>
      <p:sp>
        <p:nvSpPr>
          <p:cNvPr id="7" name="Text Placeholder 6">
            <a:extLst>
              <a:ext uri="{FF2B5EF4-FFF2-40B4-BE49-F238E27FC236}">
                <a16:creationId xmlns:a16="http://schemas.microsoft.com/office/drawing/2014/main" id="{343DF9A3-3590-EACF-BD9F-714850D68C8E}"/>
              </a:ext>
            </a:extLst>
          </p:cNvPr>
          <p:cNvSpPr>
            <a:spLocks noGrp="1"/>
          </p:cNvSpPr>
          <p:nvPr>
            <p:ph type="body" idx="1"/>
          </p:nvPr>
        </p:nvSpPr>
        <p:spPr>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FROM SIMPLE CONCEPTS TO COMPLEX APPLICATIONS</a:t>
            </a:r>
          </a:p>
        </p:txBody>
      </p:sp>
    </p:spTree>
    <p:extLst>
      <p:ext uri="{BB962C8B-B14F-4D97-AF65-F5344CB8AC3E}">
        <p14:creationId xmlns:p14="http://schemas.microsoft.com/office/powerpoint/2010/main" val="3298243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B105-BE39-E849-501D-5C9CBD1BE9BD}"/>
              </a:ext>
            </a:extLst>
          </p:cNvPr>
          <p:cNvSpPr>
            <a:spLocks noGrp="1"/>
          </p:cNvSpPr>
          <p:nvPr>
            <p:ph type="title"/>
          </p:nvPr>
        </p:nvSpPr>
        <p:spPr/>
        <p:txBody>
          <a:bodyPr>
            <a:normAutofit fontScale="90000"/>
          </a:bodyPr>
          <a:lstStyle/>
          <a:p>
            <a:r>
              <a:rPr lang="en-US" dirty="0"/>
              <a:t>NEURAL NETWORKS: </a:t>
            </a:r>
            <a:r>
              <a:rPr lang="en-US" sz="2700" dirty="0"/>
              <a:t>Foundation for Modern AI</a:t>
            </a:r>
          </a:p>
        </p:txBody>
      </p:sp>
      <p:sp>
        <p:nvSpPr>
          <p:cNvPr id="3" name="Content Placeholder 2">
            <a:extLst>
              <a:ext uri="{FF2B5EF4-FFF2-40B4-BE49-F238E27FC236}">
                <a16:creationId xmlns:a16="http://schemas.microsoft.com/office/drawing/2014/main" id="{67FEA57E-CED0-F00B-16D5-BA1A7AF34511}"/>
              </a:ext>
            </a:extLst>
          </p:cNvPr>
          <p:cNvSpPr>
            <a:spLocks noGrp="1"/>
          </p:cNvSpPr>
          <p:nvPr>
            <p:ph idx="1"/>
          </p:nvPr>
        </p:nvSpPr>
        <p:spPr/>
        <p:txBody>
          <a:bodyPr/>
          <a:lstStyle/>
          <a:p>
            <a:r>
              <a:rPr lang="en-US" dirty="0"/>
              <a:t>Inspired by biological neural networks</a:t>
            </a:r>
          </a:p>
          <a:p>
            <a:r>
              <a:rPr lang="en-US" dirty="0"/>
              <a:t>Interconnected nodes (neurons) processing information</a:t>
            </a:r>
          </a:p>
          <a:p>
            <a:r>
              <a:rPr lang="en-US" dirty="0"/>
              <a:t>Pattern recognition through layered processing</a:t>
            </a:r>
          </a:p>
        </p:txBody>
      </p:sp>
      <p:sp>
        <p:nvSpPr>
          <p:cNvPr id="6" name="Rectangle 5">
            <a:extLst>
              <a:ext uri="{FF2B5EF4-FFF2-40B4-BE49-F238E27FC236}">
                <a16:creationId xmlns:a16="http://schemas.microsoft.com/office/drawing/2014/main" id="{7D73C259-4AF9-C550-8F1F-5C1C44584901}"/>
              </a:ext>
            </a:extLst>
          </p:cNvPr>
          <p:cNvSpPr/>
          <p:nvPr/>
        </p:nvSpPr>
        <p:spPr>
          <a:xfrm>
            <a:off x="3476624" y="6257925"/>
            <a:ext cx="7877176" cy="368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t>Image adapted from “</a:t>
            </a:r>
            <a:r>
              <a:rPr lang="en-US" sz="1200" dirty="0">
                <a:hlinkClick r:id="rId2"/>
              </a:rPr>
              <a:t>Machine Learning for Beginners: An Introduction to Neural Networks</a:t>
            </a:r>
            <a:r>
              <a:rPr lang="en-US" sz="1200" dirty="0"/>
              <a:t>” (2022) by Victor Zhou.</a:t>
            </a:r>
            <a:endParaRPr lang="en-US" sz="1200" dirty="0">
              <a:solidFill>
                <a:srgbClr val="00FE40"/>
              </a:solidFill>
            </a:endParaRPr>
          </a:p>
        </p:txBody>
      </p:sp>
      <p:pic>
        <p:nvPicPr>
          <p:cNvPr id="12" name="Picture 11">
            <a:extLst>
              <a:ext uri="{FF2B5EF4-FFF2-40B4-BE49-F238E27FC236}">
                <a16:creationId xmlns:a16="http://schemas.microsoft.com/office/drawing/2014/main" id="{F31488E0-0917-440A-755A-C85EA1BFF7C4}"/>
              </a:ext>
            </a:extLst>
          </p:cNvPr>
          <p:cNvPicPr>
            <a:picLocks noChangeAspect="1"/>
          </p:cNvPicPr>
          <p:nvPr/>
        </p:nvPicPr>
        <p:blipFill>
          <a:blip r:embed="rId3"/>
          <a:stretch>
            <a:fillRect/>
          </a:stretch>
        </p:blipFill>
        <p:spPr>
          <a:xfrm>
            <a:off x="4170930" y="3341470"/>
            <a:ext cx="6734360" cy="2916455"/>
          </a:xfrm>
          <a:prstGeom prst="rect">
            <a:avLst/>
          </a:prstGeom>
        </p:spPr>
      </p:pic>
    </p:spTree>
    <p:extLst>
      <p:ext uri="{BB962C8B-B14F-4D97-AF65-F5344CB8AC3E}">
        <p14:creationId xmlns:p14="http://schemas.microsoft.com/office/powerpoint/2010/main" val="1491442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45BAA-2975-F32C-810F-03FEE614DFF4}"/>
              </a:ext>
            </a:extLst>
          </p:cNvPr>
          <p:cNvSpPr>
            <a:spLocks noGrp="1"/>
          </p:cNvSpPr>
          <p:nvPr>
            <p:ph type="title"/>
          </p:nvPr>
        </p:nvSpPr>
        <p:spPr/>
        <p:txBody>
          <a:bodyPr>
            <a:normAutofit/>
          </a:bodyPr>
          <a:lstStyle/>
          <a:p>
            <a:r>
              <a:rPr lang="en-US" sz="3400" dirty="0"/>
              <a:t>NEURAL NETWORKS: </a:t>
            </a:r>
            <a:r>
              <a:rPr lang="en-US" sz="2400" dirty="0"/>
              <a:t>The Committee Analogy</a:t>
            </a:r>
          </a:p>
        </p:txBody>
      </p:sp>
      <p:sp>
        <p:nvSpPr>
          <p:cNvPr id="3" name="Content Placeholder 2">
            <a:extLst>
              <a:ext uri="{FF2B5EF4-FFF2-40B4-BE49-F238E27FC236}">
                <a16:creationId xmlns:a16="http://schemas.microsoft.com/office/drawing/2014/main" id="{49D1B03B-5A68-B000-DE1E-5CF23D6D60CD}"/>
              </a:ext>
            </a:extLst>
          </p:cNvPr>
          <p:cNvSpPr>
            <a:spLocks noGrp="1"/>
          </p:cNvSpPr>
          <p:nvPr>
            <p:ph idx="1"/>
          </p:nvPr>
        </p:nvSpPr>
        <p:spPr>
          <a:xfrm>
            <a:off x="1656486" y="1390650"/>
            <a:ext cx="9697314" cy="904875"/>
          </a:xfrm>
        </p:spPr>
        <p:txBody>
          <a:bodyPr>
            <a:normAutofit/>
          </a:bodyPr>
          <a:lstStyle/>
          <a:p>
            <a:pPr marL="0" indent="0">
              <a:buNone/>
            </a:pPr>
            <a:r>
              <a:rPr lang="en-US" dirty="0">
                <a:solidFill>
                  <a:schemeClr val="tx1"/>
                </a:solidFill>
                <a:highlight>
                  <a:srgbClr val="FFFF00"/>
                </a:highlight>
              </a:rPr>
              <a:t>Neural nets are analogous to committees that vote.</a:t>
            </a:r>
          </a:p>
          <a:p>
            <a:pPr marL="0" indent="0">
              <a:buNone/>
            </a:pPr>
            <a:r>
              <a:rPr lang="en-US" sz="1900" dirty="0"/>
              <a:t>Their weights determine how much their votes count in the final decision.</a:t>
            </a:r>
          </a:p>
        </p:txBody>
      </p:sp>
      <p:pic>
        <p:nvPicPr>
          <p:cNvPr id="5" name="Graphic 4" descr="Lightbulb with solid fill">
            <a:extLst>
              <a:ext uri="{FF2B5EF4-FFF2-40B4-BE49-F238E27FC236}">
                <a16:creationId xmlns:a16="http://schemas.microsoft.com/office/drawing/2014/main" id="{608096B3-5709-88A2-DD04-673857DF34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850" y="1390651"/>
            <a:ext cx="528636" cy="528636"/>
          </a:xfrm>
          <a:prstGeom prst="rect">
            <a:avLst/>
          </a:prstGeom>
        </p:spPr>
      </p:pic>
      <p:pic>
        <p:nvPicPr>
          <p:cNvPr id="7" name="Picture 6" descr="Open Neural Net as Voting Committee webpage link">
            <a:hlinkClick r:id="rId4"/>
            <a:extLst>
              <a:ext uri="{FF2B5EF4-FFF2-40B4-BE49-F238E27FC236}">
                <a16:creationId xmlns:a16="http://schemas.microsoft.com/office/drawing/2014/main" id="{ADD4FE7B-6CDB-1542-50D4-6BD6A7F325E9}"/>
              </a:ext>
            </a:extLst>
          </p:cNvPr>
          <p:cNvPicPr>
            <a:picLocks noChangeAspect="1"/>
          </p:cNvPicPr>
          <p:nvPr/>
        </p:nvPicPr>
        <p:blipFill>
          <a:blip r:embed="rId5"/>
          <a:stretch>
            <a:fillRect/>
          </a:stretch>
        </p:blipFill>
        <p:spPr>
          <a:xfrm>
            <a:off x="1656486" y="2864139"/>
            <a:ext cx="3620364" cy="1683890"/>
          </a:xfrm>
          <a:prstGeom prst="roundRect">
            <a:avLst>
              <a:gd name="adj" fmla="val 3752"/>
            </a:avLst>
          </a:prstGeom>
          <a:ln>
            <a:solidFill>
              <a:srgbClr val="FBFF3D"/>
            </a:solidFill>
          </a:ln>
        </p:spPr>
      </p:pic>
      <p:sp>
        <p:nvSpPr>
          <p:cNvPr id="8" name="TextBox 7">
            <a:extLst>
              <a:ext uri="{FF2B5EF4-FFF2-40B4-BE49-F238E27FC236}">
                <a16:creationId xmlns:a16="http://schemas.microsoft.com/office/drawing/2014/main" id="{B04654F4-F200-78F3-3278-6A6B35505DDC}"/>
              </a:ext>
            </a:extLst>
          </p:cNvPr>
          <p:cNvSpPr txBox="1"/>
          <p:nvPr/>
        </p:nvSpPr>
        <p:spPr>
          <a:xfrm>
            <a:off x="5495925" y="2505075"/>
            <a:ext cx="5381625" cy="3139321"/>
          </a:xfrm>
          <a:prstGeom prst="rect">
            <a:avLst/>
          </a:prstGeom>
          <a:noFill/>
        </p:spPr>
        <p:txBody>
          <a:bodyPr wrap="square" rtlCol="0">
            <a:spAutoFit/>
          </a:bodyPr>
          <a:lstStyle/>
          <a:p>
            <a:r>
              <a:rPr lang="en-US" b="1" dirty="0">
                <a:solidFill>
                  <a:schemeClr val="accent1"/>
                </a:solidFill>
              </a:rPr>
              <a:t>Input layer: </a:t>
            </a:r>
            <a:r>
              <a:rPr lang="en-US" dirty="0">
                <a:solidFill>
                  <a:schemeClr val="bg1"/>
                </a:solidFill>
              </a:rPr>
              <a:t>Junior members with equal votes analyzing key features (edges, corners, lines, curves)</a:t>
            </a:r>
          </a:p>
          <a:p>
            <a:endParaRPr lang="en-US" b="1" dirty="0">
              <a:solidFill>
                <a:schemeClr val="bg1"/>
              </a:solidFill>
            </a:endParaRPr>
          </a:p>
          <a:p>
            <a:r>
              <a:rPr lang="en-US" b="1" dirty="0">
                <a:solidFill>
                  <a:schemeClr val="accent1"/>
                </a:solidFill>
              </a:rPr>
              <a:t>Hidden layer 1:</a:t>
            </a:r>
            <a:r>
              <a:rPr lang="en-US" b="1" dirty="0">
                <a:solidFill>
                  <a:schemeClr val="bg1"/>
                </a:solidFill>
              </a:rPr>
              <a:t> </a:t>
            </a:r>
            <a:r>
              <a:rPr lang="en-US" dirty="0">
                <a:solidFill>
                  <a:schemeClr val="bg1"/>
                </a:solidFill>
              </a:rPr>
              <a:t>Specialists focusing on specific aspects (shape, texture, size)</a:t>
            </a:r>
          </a:p>
          <a:p>
            <a:endParaRPr lang="en-US" b="1" dirty="0">
              <a:solidFill>
                <a:schemeClr val="bg1"/>
              </a:solidFill>
            </a:endParaRPr>
          </a:p>
          <a:p>
            <a:r>
              <a:rPr lang="en-US" b="1" dirty="0">
                <a:solidFill>
                  <a:schemeClr val="accent1"/>
                </a:solidFill>
              </a:rPr>
              <a:t>Hidden layer 2: </a:t>
            </a:r>
            <a:r>
              <a:rPr lang="en-US" dirty="0">
                <a:solidFill>
                  <a:schemeClr val="bg1"/>
                </a:solidFill>
              </a:rPr>
              <a:t>Senior analysts with broader insights for complex pattern recognition</a:t>
            </a:r>
          </a:p>
          <a:p>
            <a:endParaRPr lang="en-US" b="1" dirty="0">
              <a:solidFill>
                <a:schemeClr val="bg1"/>
              </a:solidFill>
            </a:endParaRPr>
          </a:p>
          <a:p>
            <a:r>
              <a:rPr lang="en-US" b="1" dirty="0">
                <a:solidFill>
                  <a:schemeClr val="accent1"/>
                </a:solidFill>
              </a:rPr>
              <a:t>Output layer: </a:t>
            </a:r>
            <a:r>
              <a:rPr lang="en-US" dirty="0">
                <a:solidFill>
                  <a:schemeClr val="bg1"/>
                </a:solidFill>
              </a:rPr>
              <a:t>Decision makers announcing final weighted decision (Dog 85%, Cat 12%, Bird 3%)</a:t>
            </a:r>
          </a:p>
        </p:txBody>
      </p:sp>
    </p:spTree>
    <p:extLst>
      <p:ext uri="{BB962C8B-B14F-4D97-AF65-F5344CB8AC3E}">
        <p14:creationId xmlns:p14="http://schemas.microsoft.com/office/powerpoint/2010/main" val="1219953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2A9D9-F414-392F-17FA-134697E567B6}"/>
              </a:ext>
            </a:extLst>
          </p:cNvPr>
          <p:cNvSpPr>
            <a:spLocks noGrp="1"/>
          </p:cNvSpPr>
          <p:nvPr>
            <p:ph type="title"/>
          </p:nvPr>
        </p:nvSpPr>
        <p:spPr/>
        <p:txBody>
          <a:bodyPr>
            <a:noAutofit/>
          </a:bodyPr>
          <a:lstStyle/>
          <a:p>
            <a:r>
              <a:rPr lang="en-US" sz="3300" dirty="0"/>
              <a:t>WE USE ML TO TRAIN NEURAL NETWORKS</a:t>
            </a:r>
          </a:p>
        </p:txBody>
      </p:sp>
      <p:sp>
        <p:nvSpPr>
          <p:cNvPr id="10" name="Content Placeholder 2">
            <a:extLst>
              <a:ext uri="{FF2B5EF4-FFF2-40B4-BE49-F238E27FC236}">
                <a16:creationId xmlns:a16="http://schemas.microsoft.com/office/drawing/2014/main" id="{72F21FB3-374C-F867-54CD-37B4A5A3504A}"/>
              </a:ext>
            </a:extLst>
          </p:cNvPr>
          <p:cNvSpPr>
            <a:spLocks noGrp="1"/>
          </p:cNvSpPr>
          <p:nvPr>
            <p:ph idx="1"/>
          </p:nvPr>
        </p:nvSpPr>
        <p:spPr>
          <a:xfrm>
            <a:off x="1656486" y="1390650"/>
            <a:ext cx="9697314" cy="1181100"/>
          </a:xfrm>
        </p:spPr>
        <p:txBody>
          <a:bodyPr>
            <a:normAutofit/>
          </a:bodyPr>
          <a:lstStyle/>
          <a:p>
            <a:pPr marL="0" indent="0">
              <a:buNone/>
            </a:pPr>
            <a:r>
              <a:rPr lang="en-US" dirty="0">
                <a:solidFill>
                  <a:schemeClr val="tx1"/>
                </a:solidFill>
                <a:highlight>
                  <a:srgbClr val="FFFF00"/>
                </a:highlight>
              </a:rPr>
              <a:t>Neural networks are trained using machine learning.</a:t>
            </a:r>
            <a:r>
              <a:rPr lang="en-US" sz="1900" dirty="0">
                <a:solidFill>
                  <a:schemeClr val="tx1"/>
                </a:solidFill>
                <a:highlight>
                  <a:srgbClr val="FFFF00"/>
                </a:highlight>
              </a:rPr>
              <a:t> Example:</a:t>
            </a:r>
          </a:p>
          <a:p>
            <a:pPr marL="0" indent="0">
              <a:buNone/>
            </a:pPr>
            <a:r>
              <a:rPr lang="en-US" sz="1900" dirty="0"/>
              <a:t>Goal: create neural network that can receive a picture of dog or a cat as input and output which animal the picture contains.</a:t>
            </a:r>
            <a:endParaRPr lang="en-US" dirty="0"/>
          </a:p>
        </p:txBody>
      </p:sp>
      <p:pic>
        <p:nvPicPr>
          <p:cNvPr id="11" name="Graphic 10" descr="Lightbulb with solid fill">
            <a:extLst>
              <a:ext uri="{FF2B5EF4-FFF2-40B4-BE49-F238E27FC236}">
                <a16:creationId xmlns:a16="http://schemas.microsoft.com/office/drawing/2014/main" id="{2CB4B07C-8A26-986E-2428-8F5E51726D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850" y="1390651"/>
            <a:ext cx="528636" cy="528636"/>
          </a:xfrm>
          <a:prstGeom prst="rect">
            <a:avLst/>
          </a:prstGeom>
        </p:spPr>
      </p:pic>
      <p:sp>
        <p:nvSpPr>
          <p:cNvPr id="25" name="Content Placeholder 2">
            <a:extLst>
              <a:ext uri="{FF2B5EF4-FFF2-40B4-BE49-F238E27FC236}">
                <a16:creationId xmlns:a16="http://schemas.microsoft.com/office/drawing/2014/main" id="{0BF8D01B-009E-9C14-AA48-0588C691A0F6}"/>
              </a:ext>
            </a:extLst>
          </p:cNvPr>
          <p:cNvSpPr txBox="1">
            <a:spLocks/>
          </p:cNvSpPr>
          <p:nvPr/>
        </p:nvSpPr>
        <p:spPr>
          <a:xfrm>
            <a:off x="2237511" y="2647745"/>
            <a:ext cx="6192114" cy="11811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200"/>
              </a:spcBef>
              <a:buFont typeface="Wingdings" panose="05000000000000000000"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1200"/>
              </a:spcBef>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200"/>
              </a:spcBef>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3300" b="1" dirty="0">
                <a:solidFill>
                  <a:schemeClr val="accent1"/>
                </a:solidFill>
              </a:rPr>
              <a:t>Define The Network Structure</a:t>
            </a:r>
          </a:p>
          <a:p>
            <a:pPr marL="0" indent="0">
              <a:buNone/>
            </a:pPr>
            <a:r>
              <a:rPr lang="en-US" dirty="0"/>
              <a:t>Input Layer  →  Hidden Layers  →  Output Layer</a:t>
            </a:r>
          </a:p>
          <a:p>
            <a:pPr marL="0" indent="0">
              <a:buNone/>
            </a:pPr>
            <a:r>
              <a:rPr lang="en-US" dirty="0"/>
              <a:t>(image pixels)   (feature learning)   ("dog" or "cat")</a:t>
            </a:r>
          </a:p>
        </p:txBody>
      </p:sp>
      <p:sp>
        <p:nvSpPr>
          <p:cNvPr id="28" name="Oval 27">
            <a:extLst>
              <a:ext uri="{FF2B5EF4-FFF2-40B4-BE49-F238E27FC236}">
                <a16:creationId xmlns:a16="http://schemas.microsoft.com/office/drawing/2014/main" id="{B3998562-6CEB-1369-D877-429CCDF47A7E}"/>
              </a:ext>
            </a:extLst>
          </p:cNvPr>
          <p:cNvSpPr/>
          <p:nvPr/>
        </p:nvSpPr>
        <p:spPr>
          <a:xfrm>
            <a:off x="1656486" y="2571750"/>
            <a:ext cx="514145" cy="51414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Arial" panose="020B0604020202020204" pitchFamily="34" charset="0"/>
                <a:cs typeface="Arial" panose="020B0604020202020204" pitchFamily="34" charset="0"/>
              </a:rPr>
              <a:t>i</a:t>
            </a:r>
            <a:endParaRPr lang="en-US" sz="2800" dirty="0">
              <a:solidFill>
                <a:schemeClr val="tx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D7E24255-B13C-8BFD-D2F1-1226328FF7C4}"/>
              </a:ext>
            </a:extLst>
          </p:cNvPr>
          <p:cNvSpPr/>
          <p:nvPr/>
        </p:nvSpPr>
        <p:spPr>
          <a:xfrm>
            <a:off x="1656486" y="3828845"/>
            <a:ext cx="514145" cy="51414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ii</a:t>
            </a:r>
          </a:p>
        </p:txBody>
      </p:sp>
      <p:sp>
        <p:nvSpPr>
          <p:cNvPr id="31" name="Content Placeholder 2">
            <a:extLst>
              <a:ext uri="{FF2B5EF4-FFF2-40B4-BE49-F238E27FC236}">
                <a16:creationId xmlns:a16="http://schemas.microsoft.com/office/drawing/2014/main" id="{AA9FF422-6DB6-E5DB-3B9C-D89F609ACF17}"/>
              </a:ext>
            </a:extLst>
          </p:cNvPr>
          <p:cNvSpPr txBox="1">
            <a:spLocks/>
          </p:cNvSpPr>
          <p:nvPr/>
        </p:nvSpPr>
        <p:spPr>
          <a:xfrm>
            <a:off x="2032001" y="3919851"/>
            <a:ext cx="6578528" cy="2191160"/>
          </a:xfrm>
          <a:prstGeom prst="rect">
            <a:avLst/>
          </a:prstGeom>
          <a:ln>
            <a:solidFill>
              <a:schemeClr val="accent3"/>
            </a:solidFill>
          </a:ln>
        </p:spPr>
        <p:txBody>
          <a:bodyPr vert="horz" lIns="91440" tIns="45720" rIns="91440" bIns="45720" rtlCol="0">
            <a:normAutofit/>
          </a:bodyPr>
          <a:lstStyle>
            <a:lvl1pPr marL="228600" indent="-228600" algn="l" defTabSz="914400" rtl="0" eaLnBrk="1" latinLnBrk="0" hangingPunct="1">
              <a:lnSpc>
                <a:spcPct val="90000"/>
              </a:lnSpc>
              <a:spcBef>
                <a:spcPts val="1200"/>
              </a:spcBef>
              <a:buFont typeface="Wingdings" panose="05000000000000000000"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1200"/>
              </a:spcBef>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200"/>
              </a:spcBef>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2300" b="1" dirty="0">
                <a:solidFill>
                  <a:schemeClr val="accent3"/>
                </a:solidFill>
              </a:rPr>
              <a:t>  The Three-Step ML Process</a:t>
            </a:r>
          </a:p>
        </p:txBody>
      </p:sp>
      <p:pic>
        <p:nvPicPr>
          <p:cNvPr id="35" name="Graphic 34" descr="Badge 1 with solid fill">
            <a:extLst>
              <a:ext uri="{FF2B5EF4-FFF2-40B4-BE49-F238E27FC236}">
                <a16:creationId xmlns:a16="http://schemas.microsoft.com/office/drawing/2014/main" id="{B75E3748-074F-AC8E-C5FD-B2E51910A2C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170631" y="4399069"/>
            <a:ext cx="474526" cy="474526"/>
          </a:xfrm>
          <a:prstGeom prst="rect">
            <a:avLst/>
          </a:prstGeom>
        </p:spPr>
      </p:pic>
      <p:pic>
        <p:nvPicPr>
          <p:cNvPr id="36" name="Graphic 35" descr="Badge with solid fill">
            <a:extLst>
              <a:ext uri="{FF2B5EF4-FFF2-40B4-BE49-F238E27FC236}">
                <a16:creationId xmlns:a16="http://schemas.microsoft.com/office/drawing/2014/main" id="{05E2D38F-55CB-EBAF-AA03-1D1C2B7CCB6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678947" y="4392779"/>
            <a:ext cx="474526" cy="474526"/>
          </a:xfrm>
          <a:prstGeom prst="rect">
            <a:avLst/>
          </a:prstGeom>
        </p:spPr>
      </p:pic>
      <p:pic>
        <p:nvPicPr>
          <p:cNvPr id="37" name="Graphic 36" descr="Badge 3 with solid fill">
            <a:extLst>
              <a:ext uri="{FF2B5EF4-FFF2-40B4-BE49-F238E27FC236}">
                <a16:creationId xmlns:a16="http://schemas.microsoft.com/office/drawing/2014/main" id="{5CFC77C8-3A2A-CC88-E04E-360625FA6D9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775965" y="4392779"/>
            <a:ext cx="474526" cy="474526"/>
          </a:xfrm>
          <a:prstGeom prst="rect">
            <a:avLst/>
          </a:prstGeom>
        </p:spPr>
      </p:pic>
      <p:sp>
        <p:nvSpPr>
          <p:cNvPr id="38" name="TextBox 37">
            <a:extLst>
              <a:ext uri="{FF2B5EF4-FFF2-40B4-BE49-F238E27FC236}">
                <a16:creationId xmlns:a16="http://schemas.microsoft.com/office/drawing/2014/main" id="{5A292619-F7FF-9CA7-2A09-7F611C773CAA}"/>
              </a:ext>
            </a:extLst>
          </p:cNvPr>
          <p:cNvSpPr txBox="1"/>
          <p:nvPr/>
        </p:nvSpPr>
        <p:spPr>
          <a:xfrm>
            <a:off x="2645158" y="4467195"/>
            <a:ext cx="2238374" cy="400110"/>
          </a:xfrm>
          <a:prstGeom prst="rect">
            <a:avLst/>
          </a:prstGeom>
          <a:noFill/>
        </p:spPr>
        <p:txBody>
          <a:bodyPr wrap="square" rtlCol="0">
            <a:spAutoFit/>
          </a:bodyPr>
          <a:lstStyle/>
          <a:p>
            <a:r>
              <a:rPr lang="en-US" sz="2000" dirty="0">
                <a:solidFill>
                  <a:schemeClr val="accent3"/>
                </a:solidFill>
              </a:rPr>
              <a:t>Data Collection</a:t>
            </a:r>
          </a:p>
        </p:txBody>
      </p:sp>
      <p:sp>
        <p:nvSpPr>
          <p:cNvPr id="45" name="TextBox 44">
            <a:extLst>
              <a:ext uri="{FF2B5EF4-FFF2-40B4-BE49-F238E27FC236}">
                <a16:creationId xmlns:a16="http://schemas.microsoft.com/office/drawing/2014/main" id="{B6625CDB-2256-30B2-02B4-687223E6434C}"/>
              </a:ext>
            </a:extLst>
          </p:cNvPr>
          <p:cNvSpPr txBox="1"/>
          <p:nvPr/>
        </p:nvSpPr>
        <p:spPr>
          <a:xfrm>
            <a:off x="5153473" y="4467195"/>
            <a:ext cx="2238374" cy="400110"/>
          </a:xfrm>
          <a:prstGeom prst="rect">
            <a:avLst/>
          </a:prstGeom>
          <a:noFill/>
        </p:spPr>
        <p:txBody>
          <a:bodyPr wrap="square" rtlCol="0">
            <a:spAutoFit/>
          </a:bodyPr>
          <a:lstStyle/>
          <a:p>
            <a:r>
              <a:rPr lang="en-US" sz="2000" dirty="0">
                <a:solidFill>
                  <a:schemeClr val="accent3"/>
                </a:solidFill>
              </a:rPr>
              <a:t>Training</a:t>
            </a:r>
          </a:p>
        </p:txBody>
      </p:sp>
      <p:sp>
        <p:nvSpPr>
          <p:cNvPr id="46" name="TextBox 45">
            <a:extLst>
              <a:ext uri="{FF2B5EF4-FFF2-40B4-BE49-F238E27FC236}">
                <a16:creationId xmlns:a16="http://schemas.microsoft.com/office/drawing/2014/main" id="{A0E6C35E-F828-E5E6-8B3B-54505A98266F}"/>
              </a:ext>
            </a:extLst>
          </p:cNvPr>
          <p:cNvSpPr txBox="1"/>
          <p:nvPr/>
        </p:nvSpPr>
        <p:spPr>
          <a:xfrm>
            <a:off x="7250491" y="4467195"/>
            <a:ext cx="2238374" cy="400110"/>
          </a:xfrm>
          <a:prstGeom prst="rect">
            <a:avLst/>
          </a:prstGeom>
          <a:noFill/>
        </p:spPr>
        <p:txBody>
          <a:bodyPr wrap="square" rtlCol="0">
            <a:spAutoFit/>
          </a:bodyPr>
          <a:lstStyle/>
          <a:p>
            <a:r>
              <a:rPr lang="en-US" sz="2000" dirty="0">
                <a:solidFill>
                  <a:schemeClr val="accent3"/>
                </a:solidFill>
              </a:rPr>
              <a:t>Prediction</a:t>
            </a:r>
          </a:p>
        </p:txBody>
      </p:sp>
      <p:pic>
        <p:nvPicPr>
          <p:cNvPr id="47" name="Graphic 46" descr="UFO Invasion outline">
            <a:extLst>
              <a:ext uri="{FF2B5EF4-FFF2-40B4-BE49-F238E27FC236}">
                <a16:creationId xmlns:a16="http://schemas.microsoft.com/office/drawing/2014/main" id="{CDA41EEF-9188-63A5-67F6-FBFBF4C0C6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31022" y="4867305"/>
            <a:ext cx="850762" cy="850762"/>
          </a:xfrm>
          <a:prstGeom prst="rect">
            <a:avLst/>
          </a:prstGeom>
        </p:spPr>
      </p:pic>
      <p:pic>
        <p:nvPicPr>
          <p:cNvPr id="48" name="Graphic 47" descr="Body builder outline">
            <a:extLst>
              <a:ext uri="{FF2B5EF4-FFF2-40B4-BE49-F238E27FC236}">
                <a16:creationId xmlns:a16="http://schemas.microsoft.com/office/drawing/2014/main" id="{D69C8355-D2DC-A428-CFFE-150783F754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99478" y="4867305"/>
            <a:ext cx="914400" cy="914400"/>
          </a:xfrm>
          <a:prstGeom prst="rect">
            <a:avLst/>
          </a:prstGeom>
        </p:spPr>
      </p:pic>
      <p:pic>
        <p:nvPicPr>
          <p:cNvPr id="49" name="Graphic 48" descr="Lights On outline">
            <a:extLst>
              <a:ext uri="{FF2B5EF4-FFF2-40B4-BE49-F238E27FC236}">
                <a16:creationId xmlns:a16="http://schemas.microsoft.com/office/drawing/2014/main" id="{22AC440A-415B-EA58-EB14-ACFB7BA7FF4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3385" y="4872106"/>
            <a:ext cx="790377" cy="790377"/>
          </a:xfrm>
          <a:prstGeom prst="rect">
            <a:avLst/>
          </a:prstGeom>
        </p:spPr>
      </p:pic>
    </p:spTree>
    <p:extLst>
      <p:ext uri="{BB962C8B-B14F-4D97-AF65-F5344CB8AC3E}">
        <p14:creationId xmlns:p14="http://schemas.microsoft.com/office/powerpoint/2010/main" val="51032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8"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FED8F-64C4-9983-332E-5ACAA34B6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7F534-B253-8060-E064-418FAD295941}"/>
              </a:ext>
            </a:extLst>
          </p:cNvPr>
          <p:cNvSpPr>
            <a:spLocks noGrp="1"/>
          </p:cNvSpPr>
          <p:nvPr>
            <p:ph type="title"/>
          </p:nvPr>
        </p:nvSpPr>
        <p:spPr/>
        <p:txBody>
          <a:bodyPr>
            <a:noAutofit/>
          </a:bodyPr>
          <a:lstStyle/>
          <a:p>
            <a:r>
              <a:rPr lang="en-US" sz="3300" dirty="0"/>
              <a:t>WE USE ML TO TRAIN NEURAL NETWORKS</a:t>
            </a:r>
          </a:p>
        </p:txBody>
      </p:sp>
      <p:sp>
        <p:nvSpPr>
          <p:cNvPr id="10" name="Content Placeholder 2">
            <a:extLst>
              <a:ext uri="{FF2B5EF4-FFF2-40B4-BE49-F238E27FC236}">
                <a16:creationId xmlns:a16="http://schemas.microsoft.com/office/drawing/2014/main" id="{919D6AD8-1AA5-07DE-2700-709302577A27}"/>
              </a:ext>
            </a:extLst>
          </p:cNvPr>
          <p:cNvSpPr>
            <a:spLocks noGrp="1"/>
          </p:cNvSpPr>
          <p:nvPr>
            <p:ph idx="1"/>
          </p:nvPr>
        </p:nvSpPr>
        <p:spPr>
          <a:xfrm>
            <a:off x="1656486" y="1390650"/>
            <a:ext cx="9697314" cy="1181100"/>
          </a:xfrm>
        </p:spPr>
        <p:txBody>
          <a:bodyPr>
            <a:normAutofit/>
          </a:bodyPr>
          <a:lstStyle/>
          <a:p>
            <a:pPr marL="0" indent="0">
              <a:buNone/>
            </a:pPr>
            <a:r>
              <a:rPr lang="en-US" dirty="0">
                <a:solidFill>
                  <a:schemeClr val="tx1"/>
                </a:solidFill>
                <a:highlight>
                  <a:srgbClr val="FFFF00"/>
                </a:highlight>
              </a:rPr>
              <a:t>Neural networks are trained using machine learning.</a:t>
            </a:r>
            <a:r>
              <a:rPr lang="en-US" sz="1900" dirty="0">
                <a:solidFill>
                  <a:schemeClr val="tx1"/>
                </a:solidFill>
                <a:highlight>
                  <a:srgbClr val="FFFF00"/>
                </a:highlight>
              </a:rPr>
              <a:t> Example:</a:t>
            </a:r>
          </a:p>
          <a:p>
            <a:pPr marL="0" indent="0">
              <a:buNone/>
            </a:pPr>
            <a:r>
              <a:rPr lang="en-US" sz="1900" dirty="0"/>
              <a:t>Goal: create neural network that can receive a picture of dog or a cat as input and output which animal the picture contains.</a:t>
            </a:r>
            <a:endParaRPr lang="en-US" dirty="0"/>
          </a:p>
        </p:txBody>
      </p:sp>
      <p:pic>
        <p:nvPicPr>
          <p:cNvPr id="11" name="Graphic 10" descr="Lightbulb with solid fill">
            <a:extLst>
              <a:ext uri="{FF2B5EF4-FFF2-40B4-BE49-F238E27FC236}">
                <a16:creationId xmlns:a16="http://schemas.microsoft.com/office/drawing/2014/main" id="{4B6E3456-C1AC-1A7D-477B-D54058F186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850" y="1390651"/>
            <a:ext cx="528636" cy="528636"/>
          </a:xfrm>
          <a:prstGeom prst="rect">
            <a:avLst/>
          </a:prstGeom>
        </p:spPr>
      </p:pic>
      <p:sp>
        <p:nvSpPr>
          <p:cNvPr id="16" name="Content Placeholder 2">
            <a:extLst>
              <a:ext uri="{FF2B5EF4-FFF2-40B4-BE49-F238E27FC236}">
                <a16:creationId xmlns:a16="http://schemas.microsoft.com/office/drawing/2014/main" id="{508DD48A-425C-3872-EF30-A4A9FB69FDC9}"/>
              </a:ext>
            </a:extLst>
          </p:cNvPr>
          <p:cNvSpPr txBox="1">
            <a:spLocks/>
          </p:cNvSpPr>
          <p:nvPr/>
        </p:nvSpPr>
        <p:spPr>
          <a:xfrm>
            <a:off x="910484" y="2757283"/>
            <a:ext cx="2508991" cy="2495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200"/>
              </a:spcBef>
              <a:buFont typeface="Wingdings" panose="05000000000000000000"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1200"/>
              </a:spcBef>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200"/>
              </a:spcBef>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2100" b="1" u="sng" dirty="0">
                <a:solidFill>
                  <a:schemeClr val="accent3"/>
                </a:solidFill>
              </a:rPr>
              <a:t>1. Data Collection</a:t>
            </a:r>
          </a:p>
          <a:p>
            <a:pPr marL="0" indent="0">
              <a:buFont typeface="Wingdings" panose="05000000000000000000" pitchFamily="2" charset="2"/>
              <a:buNone/>
            </a:pPr>
            <a:r>
              <a:rPr lang="en-US" sz="2100" dirty="0"/>
              <a:t>Gathering thousands of </a:t>
            </a:r>
            <a:r>
              <a:rPr lang="en-US" sz="2100" u="sng" dirty="0"/>
              <a:t>labeled images</a:t>
            </a:r>
          </a:p>
          <a:p>
            <a:pPr marL="0" indent="0">
              <a:buFont typeface="Wingdings" panose="05000000000000000000" pitchFamily="2" charset="2"/>
              <a:buNone/>
            </a:pPr>
            <a:r>
              <a:rPr lang="en-US" sz="2100" dirty="0"/>
              <a:t>Cat images: Labeled as </a:t>
            </a:r>
            <a:r>
              <a:rPr lang="en-US" sz="2100" b="1" dirty="0"/>
              <a:t>0</a:t>
            </a:r>
          </a:p>
          <a:p>
            <a:pPr marL="0" indent="0">
              <a:buFont typeface="Wingdings" panose="05000000000000000000" pitchFamily="2" charset="2"/>
              <a:buNone/>
            </a:pPr>
            <a:r>
              <a:rPr lang="en-US" sz="2100" dirty="0"/>
              <a:t>Dog images: Labeled as </a:t>
            </a:r>
            <a:r>
              <a:rPr lang="en-US" sz="2100" b="1" dirty="0"/>
              <a:t>1</a:t>
            </a:r>
          </a:p>
        </p:txBody>
      </p:sp>
      <p:sp>
        <p:nvSpPr>
          <p:cNvPr id="17" name="Content Placeholder 3">
            <a:extLst>
              <a:ext uri="{FF2B5EF4-FFF2-40B4-BE49-F238E27FC236}">
                <a16:creationId xmlns:a16="http://schemas.microsoft.com/office/drawing/2014/main" id="{4816E4ED-EE0E-3D14-D634-CFC805A5B5A9}"/>
              </a:ext>
            </a:extLst>
          </p:cNvPr>
          <p:cNvSpPr txBox="1">
            <a:spLocks/>
          </p:cNvSpPr>
          <p:nvPr/>
        </p:nvSpPr>
        <p:spPr>
          <a:xfrm>
            <a:off x="3342217" y="3293481"/>
            <a:ext cx="3133163" cy="2878343"/>
          </a:xfrm>
          <a:prstGeom prst="rect">
            <a:avLst/>
          </a:prstGeom>
          <a:ln>
            <a:solidFill>
              <a:schemeClr val="accent1"/>
            </a:solidFill>
          </a:ln>
        </p:spPr>
        <p:txBody>
          <a:bodyPr>
            <a:normAutofit fontScale="55000" lnSpcReduction="20000"/>
          </a:bodyPr>
          <a:lstStyle>
            <a:lvl1pPr marL="228600" indent="-228600" algn="l" defTabSz="914400" rtl="0" eaLnBrk="1" latinLnBrk="0" hangingPunct="1">
              <a:lnSpc>
                <a:spcPct val="90000"/>
              </a:lnSpc>
              <a:spcBef>
                <a:spcPts val="1200"/>
              </a:spcBef>
              <a:buFont typeface="Wingdings" panose="05000000000000000000"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1200"/>
              </a:spcBef>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200"/>
              </a:spcBef>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3"/>
                </a:solidFill>
              </a:rPr>
              <a:t>Forward Pass (Guessing)</a:t>
            </a:r>
          </a:p>
          <a:p>
            <a:pPr marL="0" indent="0">
              <a:buFont typeface="Wingdings" panose="05000000000000000000" pitchFamily="2" charset="2"/>
              <a:buNone/>
            </a:pPr>
            <a:r>
              <a:rPr lang="en-US" dirty="0"/>
              <a:t>1. Feed an image (say, dog) into the net.</a:t>
            </a:r>
          </a:p>
          <a:p>
            <a:pPr marL="0" indent="0">
              <a:buNone/>
            </a:pPr>
            <a:r>
              <a:rPr lang="en-US" dirty="0"/>
              <a:t>2. The net multiplies input values by weights &amp; applies activation functions (math that lets it learn complex patterns).</a:t>
            </a:r>
          </a:p>
          <a:p>
            <a:pPr marL="0" indent="0">
              <a:buNone/>
            </a:pPr>
            <a:r>
              <a:rPr lang="en-US" dirty="0"/>
              <a:t>3. Output layer gives probabilities:</a:t>
            </a:r>
          </a:p>
          <a:p>
            <a:r>
              <a:rPr lang="en-US" dirty="0"/>
              <a:t>Cat: 0.15</a:t>
            </a:r>
          </a:p>
          <a:p>
            <a:r>
              <a:rPr lang="en-US" dirty="0"/>
              <a:t>Dog: 0.85 →</a:t>
            </a:r>
            <a:r>
              <a:rPr lang="en-US" dirty="0">
                <a:sym typeface="Wingdings" panose="05000000000000000000" pitchFamily="2" charset="2"/>
              </a:rPr>
              <a:t> Guesses dog</a:t>
            </a:r>
            <a:endParaRPr lang="en-US" dirty="0"/>
          </a:p>
        </p:txBody>
      </p:sp>
      <p:sp>
        <p:nvSpPr>
          <p:cNvPr id="18" name="Content Placeholder 4">
            <a:extLst>
              <a:ext uri="{FF2B5EF4-FFF2-40B4-BE49-F238E27FC236}">
                <a16:creationId xmlns:a16="http://schemas.microsoft.com/office/drawing/2014/main" id="{58A1A4F5-A051-9992-CF54-4C1F3CBA6FBD}"/>
              </a:ext>
            </a:extLst>
          </p:cNvPr>
          <p:cNvSpPr txBox="1">
            <a:spLocks/>
          </p:cNvSpPr>
          <p:nvPr/>
        </p:nvSpPr>
        <p:spPr>
          <a:xfrm>
            <a:off x="9866162" y="2757283"/>
            <a:ext cx="2037120" cy="3152992"/>
          </a:xfrm>
          <a:prstGeom prst="rect">
            <a:avLst/>
          </a:prstGeom>
        </p:spPr>
        <p:txBody>
          <a:bodyPr>
            <a:noAutofit/>
          </a:bodyPr>
          <a:lstStyle>
            <a:lvl1pPr marL="228600" indent="-228600" algn="l" defTabSz="914400" rtl="0" eaLnBrk="1" latinLnBrk="0" hangingPunct="1">
              <a:lnSpc>
                <a:spcPct val="90000"/>
              </a:lnSpc>
              <a:spcBef>
                <a:spcPts val="1200"/>
              </a:spcBef>
              <a:buFont typeface="Wingdings" panose="05000000000000000000"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1200"/>
              </a:spcBef>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200"/>
              </a:spcBef>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2100" b="1" u="sng" dirty="0">
                <a:solidFill>
                  <a:srgbClr val="00FE40"/>
                </a:solidFill>
              </a:rPr>
              <a:t>3. Prediction</a:t>
            </a:r>
          </a:p>
          <a:p>
            <a:pPr marL="0" indent="0">
              <a:buFont typeface="Wingdings" panose="05000000000000000000" pitchFamily="2" charset="2"/>
              <a:buNone/>
            </a:pPr>
            <a:r>
              <a:rPr lang="en-US" sz="2100" dirty="0"/>
              <a:t>After training:</a:t>
            </a:r>
          </a:p>
          <a:p>
            <a:pPr marL="0" indent="0">
              <a:buFont typeface="Wingdings" panose="05000000000000000000" pitchFamily="2" charset="2"/>
              <a:buNone/>
            </a:pPr>
            <a:r>
              <a:rPr lang="en-US" sz="2100" dirty="0"/>
              <a:t>Now show the network a new dog that wasn’t in the training. It can say:</a:t>
            </a:r>
          </a:p>
          <a:p>
            <a:pPr marL="0" indent="0">
              <a:buFont typeface="Wingdings" panose="05000000000000000000" pitchFamily="2" charset="2"/>
              <a:buNone/>
            </a:pPr>
            <a:r>
              <a:rPr lang="en-US" sz="2100" dirty="0"/>
              <a:t>“I’m 92% sure this is a dog”.</a:t>
            </a:r>
          </a:p>
        </p:txBody>
      </p:sp>
      <p:sp>
        <p:nvSpPr>
          <p:cNvPr id="3" name="Content Placeholder 3">
            <a:extLst>
              <a:ext uri="{FF2B5EF4-FFF2-40B4-BE49-F238E27FC236}">
                <a16:creationId xmlns:a16="http://schemas.microsoft.com/office/drawing/2014/main" id="{862697A2-E40F-C168-DB26-EABC5A97B658}"/>
              </a:ext>
            </a:extLst>
          </p:cNvPr>
          <p:cNvSpPr txBox="1">
            <a:spLocks/>
          </p:cNvSpPr>
          <p:nvPr/>
        </p:nvSpPr>
        <p:spPr>
          <a:xfrm>
            <a:off x="6475380" y="3293480"/>
            <a:ext cx="3238500" cy="2878343"/>
          </a:xfrm>
          <a:prstGeom prst="rect">
            <a:avLst/>
          </a:prstGeom>
          <a:ln>
            <a:solidFill>
              <a:schemeClr val="accent1"/>
            </a:solidFill>
          </a:ln>
        </p:spPr>
        <p:txBody>
          <a:bodyPr>
            <a:normAutofit fontScale="55000" lnSpcReduction="20000"/>
          </a:bodyPr>
          <a:lstStyle>
            <a:lvl1pPr marL="228600" indent="-228600" algn="l" defTabSz="914400" rtl="0" eaLnBrk="1" latinLnBrk="0" hangingPunct="1">
              <a:lnSpc>
                <a:spcPct val="90000"/>
              </a:lnSpc>
              <a:spcBef>
                <a:spcPts val="1200"/>
              </a:spcBef>
              <a:buFont typeface="Wingdings" panose="05000000000000000000"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1200"/>
              </a:spcBef>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200"/>
              </a:spcBef>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3"/>
                </a:solidFill>
              </a:rPr>
              <a:t>Comparing the Guess</a:t>
            </a:r>
          </a:p>
          <a:p>
            <a:pPr marL="0" indent="0">
              <a:buNone/>
            </a:pPr>
            <a:r>
              <a:rPr lang="en-US" dirty="0"/>
              <a:t>We know the </a:t>
            </a:r>
            <a:r>
              <a:rPr lang="en-US" b="1" dirty="0"/>
              <a:t>true label</a:t>
            </a:r>
            <a:r>
              <a:rPr lang="en-US" dirty="0"/>
              <a:t> is dog. The network guessed 0.85 for “dog”, so it did okay, but not perfect.</a:t>
            </a:r>
          </a:p>
          <a:p>
            <a:pPr marL="0" indent="0">
              <a:buNone/>
            </a:pPr>
            <a:r>
              <a:rPr lang="en-US" dirty="0"/>
              <a:t>3. We use a </a:t>
            </a:r>
            <a:r>
              <a:rPr lang="en-US" i="1" dirty="0"/>
              <a:t>loss function</a:t>
            </a:r>
            <a:r>
              <a:rPr lang="en-US" dirty="0"/>
              <a:t> to measure how far off the prediction is, e.g.:</a:t>
            </a:r>
          </a:p>
          <a:p>
            <a:pPr marL="0" indent="0">
              <a:buNone/>
            </a:pPr>
            <a:r>
              <a:rPr lang="en-US" sz="2500" i="1" dirty="0"/>
              <a:t>Loss = (Predicted - True)²</a:t>
            </a:r>
          </a:p>
          <a:p>
            <a:pPr marL="0" indent="0">
              <a:spcBef>
                <a:spcPts val="600"/>
              </a:spcBef>
              <a:buNone/>
            </a:pPr>
            <a:r>
              <a:rPr lang="en-US" sz="2500" dirty="0"/>
              <a:t>Lower loss = better prediction.</a:t>
            </a:r>
          </a:p>
          <a:p>
            <a:pPr marL="0" indent="0">
              <a:buNone/>
            </a:pPr>
            <a:r>
              <a:rPr lang="en-US" dirty="0"/>
              <a:t>4. Adjust the weights: the committee members that voted correctly get slightly more voting power.</a:t>
            </a:r>
          </a:p>
        </p:txBody>
      </p:sp>
      <p:sp>
        <p:nvSpPr>
          <p:cNvPr id="5" name="TextBox 4">
            <a:extLst>
              <a:ext uri="{FF2B5EF4-FFF2-40B4-BE49-F238E27FC236}">
                <a16:creationId xmlns:a16="http://schemas.microsoft.com/office/drawing/2014/main" id="{F64F4E9C-F7D7-EE25-3238-5FA51D59B233}"/>
              </a:ext>
            </a:extLst>
          </p:cNvPr>
          <p:cNvSpPr txBox="1"/>
          <p:nvPr/>
        </p:nvSpPr>
        <p:spPr>
          <a:xfrm>
            <a:off x="3233495" y="6171823"/>
            <a:ext cx="6480386" cy="307777"/>
          </a:xfrm>
          <a:prstGeom prst="rect">
            <a:avLst/>
          </a:prstGeom>
          <a:solidFill>
            <a:srgbClr val="00C8FF"/>
          </a:solidFill>
        </p:spPr>
        <p:txBody>
          <a:bodyPr wrap="square">
            <a:spAutoFit/>
          </a:bodyPr>
          <a:lstStyle/>
          <a:p>
            <a:r>
              <a:rPr lang="en-US" sz="1400" dirty="0">
                <a:latin typeface="Arial" panose="020B0604020202020204" pitchFamily="34" charset="0"/>
                <a:cs typeface="Arial" panose="020B0604020202020204" pitchFamily="34" charset="0"/>
              </a:rPr>
              <a:t>       </a:t>
            </a:r>
            <a:r>
              <a:rPr lang="en-US" sz="1350" dirty="0">
                <a:latin typeface="Arial" panose="020B0604020202020204" pitchFamily="34" charset="0"/>
                <a:cs typeface="Arial" panose="020B0604020202020204" pitchFamily="34" charset="0"/>
              </a:rPr>
              <a:t>Repeat the guess/comparison many times (studying to improve knowledge).</a:t>
            </a:r>
          </a:p>
        </p:txBody>
      </p:sp>
      <p:sp>
        <p:nvSpPr>
          <p:cNvPr id="7" name="TextBox 6">
            <a:extLst>
              <a:ext uri="{FF2B5EF4-FFF2-40B4-BE49-F238E27FC236}">
                <a16:creationId xmlns:a16="http://schemas.microsoft.com/office/drawing/2014/main" id="{EC1D108F-ED05-181E-3336-983742135E73}"/>
              </a:ext>
            </a:extLst>
          </p:cNvPr>
          <p:cNvSpPr txBox="1"/>
          <p:nvPr/>
        </p:nvSpPr>
        <p:spPr>
          <a:xfrm>
            <a:off x="5443876" y="2724866"/>
            <a:ext cx="1891559" cy="415498"/>
          </a:xfrm>
          <a:prstGeom prst="rect">
            <a:avLst/>
          </a:prstGeom>
          <a:noFill/>
        </p:spPr>
        <p:txBody>
          <a:bodyPr wrap="square">
            <a:spAutoFit/>
          </a:bodyPr>
          <a:lstStyle/>
          <a:p>
            <a:pPr marL="0" indent="0">
              <a:buFont typeface="Wingdings" panose="05000000000000000000" pitchFamily="2" charset="2"/>
              <a:buNone/>
            </a:pPr>
            <a:r>
              <a:rPr lang="en-US" sz="2100" b="1" u="sng" dirty="0">
                <a:solidFill>
                  <a:schemeClr val="accent3"/>
                </a:solidFill>
                <a:latin typeface="Arial" panose="020B0604020202020204" pitchFamily="34" charset="0"/>
                <a:cs typeface="Arial" panose="020B0604020202020204" pitchFamily="34" charset="0"/>
              </a:rPr>
              <a:t>2. Training</a:t>
            </a:r>
          </a:p>
        </p:txBody>
      </p:sp>
      <p:pic>
        <p:nvPicPr>
          <p:cNvPr id="9" name="Graphic 8" descr="Repeat with solid fill">
            <a:extLst>
              <a:ext uri="{FF2B5EF4-FFF2-40B4-BE49-F238E27FC236}">
                <a16:creationId xmlns:a16="http://schemas.microsoft.com/office/drawing/2014/main" id="{A8779409-F40C-D2E1-B7AD-43DE2DDFC17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05359" y="6178795"/>
            <a:ext cx="300806" cy="300806"/>
          </a:xfrm>
          <a:prstGeom prst="rect">
            <a:avLst/>
          </a:prstGeom>
        </p:spPr>
      </p:pic>
      <p:sp>
        <p:nvSpPr>
          <p:cNvPr id="12" name="Rectangle 11">
            <a:extLst>
              <a:ext uri="{FF2B5EF4-FFF2-40B4-BE49-F238E27FC236}">
                <a16:creationId xmlns:a16="http://schemas.microsoft.com/office/drawing/2014/main" id="{A440F73F-4878-BFD1-2EE2-394D8B702C28}"/>
              </a:ext>
            </a:extLst>
          </p:cNvPr>
          <p:cNvSpPr/>
          <p:nvPr/>
        </p:nvSpPr>
        <p:spPr>
          <a:xfrm>
            <a:off x="3233494" y="3293480"/>
            <a:ext cx="108723" cy="29177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65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xEl>
                                              <p:pRg st="1" end="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xEl>
                                              <p:pRg st="2" end="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41C5-3147-357A-915B-12E0B98F397B}"/>
              </a:ext>
            </a:extLst>
          </p:cNvPr>
          <p:cNvSpPr>
            <a:spLocks noGrp="1"/>
          </p:cNvSpPr>
          <p:nvPr>
            <p:ph type="title"/>
          </p:nvPr>
        </p:nvSpPr>
        <p:spPr/>
        <p:txBody>
          <a:bodyPr/>
          <a:lstStyle/>
          <a:p>
            <a:r>
              <a:rPr lang="en-US" dirty="0"/>
              <a:t>LET’S TRAIN A NEURAL NET!</a:t>
            </a:r>
          </a:p>
        </p:txBody>
      </p:sp>
      <p:sp>
        <p:nvSpPr>
          <p:cNvPr id="4" name="Rectangle: Rounded Corners 3">
            <a:extLst>
              <a:ext uri="{FF2B5EF4-FFF2-40B4-BE49-F238E27FC236}">
                <a16:creationId xmlns:a16="http://schemas.microsoft.com/office/drawing/2014/main" id="{387761A4-02CD-C784-FD82-AFAE04A68F09}"/>
              </a:ext>
            </a:extLst>
          </p:cNvPr>
          <p:cNvSpPr/>
          <p:nvPr/>
        </p:nvSpPr>
        <p:spPr>
          <a:xfrm>
            <a:off x="933449" y="1722895"/>
            <a:ext cx="8696325" cy="742950"/>
          </a:xfrm>
          <a:prstGeom prst="roundRect">
            <a:avLst>
              <a:gd name="adj" fmla="val 0"/>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b="1" dirty="0">
                <a:solidFill>
                  <a:schemeClr val="tx1"/>
                </a:solidFill>
                <a:latin typeface="Arial" panose="020B0604020202020204" pitchFamily="34" charset="0"/>
                <a:cs typeface="Arial" panose="020B0604020202020204" pitchFamily="34" charset="0"/>
              </a:rPr>
              <a:t>Training a Pet Recognition System!</a:t>
            </a:r>
          </a:p>
          <a:p>
            <a:r>
              <a:rPr lang="en-US" dirty="0">
                <a:solidFill>
                  <a:schemeClr val="tx1"/>
                </a:solidFill>
                <a:latin typeface="Arial" panose="020B0604020202020204" pitchFamily="34" charset="0"/>
                <a:cs typeface="Arial" panose="020B0604020202020204" pitchFamily="34" charset="0"/>
              </a:rPr>
              <a:t>Using Google’s </a:t>
            </a:r>
            <a:r>
              <a:rPr lang="en-US" dirty="0">
                <a:solidFill>
                  <a:schemeClr val="accent1">
                    <a:lumMod val="7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Teachable Machine</a:t>
            </a:r>
            <a:r>
              <a:rPr lang="en-US" dirty="0">
                <a:solidFill>
                  <a:schemeClr val="tx1"/>
                </a:solidFill>
                <a:latin typeface="Arial" panose="020B0604020202020204" pitchFamily="34" charset="0"/>
                <a:cs typeface="Arial" panose="020B0604020202020204" pitchFamily="34" charset="0"/>
              </a:rPr>
              <a:t>, we’ll create a basic pet classifier.</a:t>
            </a:r>
          </a:p>
        </p:txBody>
      </p:sp>
      <p:sp>
        <p:nvSpPr>
          <p:cNvPr id="5" name="TextBox 4">
            <a:extLst>
              <a:ext uri="{FF2B5EF4-FFF2-40B4-BE49-F238E27FC236}">
                <a16:creationId xmlns:a16="http://schemas.microsoft.com/office/drawing/2014/main" id="{2FB4CD51-DA9C-0DB0-AAAD-CA63FDDD121F}"/>
              </a:ext>
            </a:extLst>
          </p:cNvPr>
          <p:cNvSpPr txBox="1"/>
          <p:nvPr/>
        </p:nvSpPr>
        <p:spPr>
          <a:xfrm>
            <a:off x="933450" y="2834521"/>
            <a:ext cx="8829675" cy="1785104"/>
          </a:xfrm>
          <a:prstGeom prst="rect">
            <a:avLst/>
          </a:prstGeom>
          <a:noFill/>
        </p:spPr>
        <p:txBody>
          <a:bodyPr wrap="square" rtlCol="0">
            <a:spAutoFit/>
          </a:bodyPr>
          <a:lstStyle/>
          <a:p>
            <a:pPr marL="342900" indent="-342900">
              <a:spcAft>
                <a:spcPts val="600"/>
              </a:spcAft>
              <a:buFont typeface="+mj-lt"/>
              <a:buAutoNum type="arabicPeriod"/>
            </a:pPr>
            <a:r>
              <a:rPr lang="en-US" dirty="0">
                <a:solidFill>
                  <a:schemeClr val="bg1"/>
                </a:solidFill>
                <a:latin typeface="Arial" panose="020B0604020202020204" pitchFamily="34" charset="0"/>
                <a:cs typeface="Arial" panose="020B0604020202020204" pitchFamily="34" charset="0"/>
              </a:rPr>
              <a:t>Create basic pet classes (dogs, cats) and populate with images</a:t>
            </a:r>
          </a:p>
          <a:p>
            <a:pPr marL="342900" indent="-342900">
              <a:spcAft>
                <a:spcPts val="600"/>
              </a:spcAft>
              <a:buFont typeface="+mj-lt"/>
              <a:buAutoNum type="arabicPeriod"/>
            </a:pPr>
            <a:r>
              <a:rPr lang="en-US" dirty="0">
                <a:solidFill>
                  <a:schemeClr val="bg1"/>
                </a:solidFill>
                <a:latin typeface="Arial" panose="020B0604020202020204" pitchFamily="34" charset="0"/>
                <a:cs typeface="Arial" panose="020B0604020202020204" pitchFamily="34" charset="0"/>
              </a:rPr>
              <a:t>Test with sparse training using students' shared pet images</a:t>
            </a:r>
          </a:p>
          <a:p>
            <a:pPr marL="342900" indent="-342900">
              <a:spcAft>
                <a:spcPts val="600"/>
              </a:spcAft>
              <a:buFont typeface="+mj-lt"/>
              <a:buAutoNum type="arabicPeriod"/>
            </a:pPr>
            <a:r>
              <a:rPr lang="en-US" dirty="0">
                <a:solidFill>
                  <a:schemeClr val="bg1"/>
                </a:solidFill>
                <a:latin typeface="Arial" panose="020B0604020202020204" pitchFamily="34" charset="0"/>
                <a:cs typeface="Arial" panose="020B0604020202020204" pitchFamily="34" charset="0"/>
              </a:rPr>
              <a:t>Add more training data on specific dogs and cats from pre-existing labeled sets</a:t>
            </a:r>
          </a:p>
          <a:p>
            <a:pPr marL="342900" indent="-342900">
              <a:spcAft>
                <a:spcPts val="600"/>
              </a:spcAft>
              <a:buFont typeface="+mj-lt"/>
              <a:buAutoNum type="arabicPeriod"/>
            </a:pPr>
            <a:r>
              <a:rPr lang="en-US" dirty="0">
                <a:solidFill>
                  <a:schemeClr val="bg1"/>
                </a:solidFill>
                <a:latin typeface="Arial" panose="020B0604020202020204" pitchFamily="34" charset="0"/>
                <a:cs typeface="Arial" panose="020B0604020202020204" pitchFamily="34" charset="0"/>
              </a:rPr>
              <a:t>Observe improved predictions on students' images</a:t>
            </a:r>
          </a:p>
          <a:p>
            <a:pPr marL="342900" indent="-342900">
              <a:spcAft>
                <a:spcPts val="600"/>
              </a:spcAft>
              <a:buFont typeface="+mj-lt"/>
              <a:buAutoNum type="arabicPeriod"/>
            </a:pPr>
            <a:r>
              <a:rPr lang="en-US" dirty="0">
                <a:solidFill>
                  <a:schemeClr val="bg1"/>
                </a:solidFill>
                <a:latin typeface="Arial" panose="020B0604020202020204" pitchFamily="34" charset="0"/>
                <a:cs typeface="Arial" panose="020B0604020202020204" pitchFamily="34" charset="0"/>
              </a:rPr>
              <a:t>Demonstrate bias: unknown objects predicted as the class with more training data</a:t>
            </a:r>
          </a:p>
        </p:txBody>
      </p:sp>
      <p:sp>
        <p:nvSpPr>
          <p:cNvPr id="6" name="Rectangle: Rounded Corners 5">
            <a:extLst>
              <a:ext uri="{FF2B5EF4-FFF2-40B4-BE49-F238E27FC236}">
                <a16:creationId xmlns:a16="http://schemas.microsoft.com/office/drawing/2014/main" id="{9F12EDDB-4420-05BC-9BA1-1175BED839AD}"/>
              </a:ext>
            </a:extLst>
          </p:cNvPr>
          <p:cNvSpPr/>
          <p:nvPr/>
        </p:nvSpPr>
        <p:spPr>
          <a:xfrm>
            <a:off x="1962150" y="4988301"/>
            <a:ext cx="9286875" cy="742950"/>
          </a:xfrm>
          <a:prstGeom prst="roundRect">
            <a:avLst>
              <a:gd name="adj" fmla="val 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rial" panose="020B0604020202020204" pitchFamily="34" charset="0"/>
                <a:cs typeface="Arial" panose="020B0604020202020204" pitchFamily="34" charset="0"/>
              </a:rPr>
              <a:t>Learning Objective</a:t>
            </a:r>
          </a:p>
          <a:p>
            <a:r>
              <a:rPr lang="en-US" dirty="0">
                <a:solidFill>
                  <a:schemeClr val="tx1"/>
                </a:solidFill>
                <a:latin typeface="Arial" panose="020B0604020202020204" pitchFamily="34" charset="0"/>
                <a:cs typeface="Arial" panose="020B0604020202020204" pitchFamily="34" charset="0"/>
              </a:rPr>
              <a:t>Experience firsthand how training data quality and quantity affects model performance.</a:t>
            </a:r>
          </a:p>
        </p:txBody>
      </p:sp>
      <p:pic>
        <p:nvPicPr>
          <p:cNvPr id="8" name="Graphic 7" descr="Kitten with solid fill">
            <a:extLst>
              <a:ext uri="{FF2B5EF4-FFF2-40B4-BE49-F238E27FC236}">
                <a16:creationId xmlns:a16="http://schemas.microsoft.com/office/drawing/2014/main" id="{41BF88DC-2A5E-5B43-9078-9DD1312051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63125" y="1399044"/>
            <a:ext cx="1283077" cy="1283077"/>
          </a:xfrm>
          <a:prstGeom prst="rect">
            <a:avLst/>
          </a:prstGeom>
        </p:spPr>
      </p:pic>
      <p:pic>
        <p:nvPicPr>
          <p:cNvPr id="9" name="Graphic 8" descr="Checkbox Checked with solid fill">
            <a:extLst>
              <a:ext uri="{FF2B5EF4-FFF2-40B4-BE49-F238E27FC236}">
                <a16:creationId xmlns:a16="http://schemas.microsoft.com/office/drawing/2014/main" id="{49D0DFAC-2014-17FC-93C0-988E2B04C3C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3900" y="4740651"/>
            <a:ext cx="1238250" cy="1238250"/>
          </a:xfrm>
          <a:prstGeom prst="rect">
            <a:avLst/>
          </a:prstGeom>
        </p:spPr>
      </p:pic>
    </p:spTree>
    <p:extLst>
      <p:ext uri="{BB962C8B-B14F-4D97-AF65-F5344CB8AC3E}">
        <p14:creationId xmlns:p14="http://schemas.microsoft.com/office/powerpoint/2010/main" val="3411746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CEC3-F60D-4E72-F8EE-A5676D0F37F6}"/>
              </a:ext>
            </a:extLst>
          </p:cNvPr>
          <p:cNvSpPr>
            <a:spLocks noGrp="1"/>
          </p:cNvSpPr>
          <p:nvPr>
            <p:ph type="title"/>
          </p:nvPr>
        </p:nvSpPr>
        <p:spPr/>
        <p:txBody>
          <a:bodyPr>
            <a:noAutofit/>
          </a:bodyPr>
          <a:lstStyle/>
          <a:p>
            <a:r>
              <a:rPr lang="en-US" sz="3400" dirty="0"/>
              <a:t>LARGE LANGUAGE MODELS AND GPTs</a:t>
            </a:r>
          </a:p>
        </p:txBody>
      </p:sp>
      <p:sp>
        <p:nvSpPr>
          <p:cNvPr id="3" name="Text Placeholder 2">
            <a:extLst>
              <a:ext uri="{FF2B5EF4-FFF2-40B4-BE49-F238E27FC236}">
                <a16:creationId xmlns:a16="http://schemas.microsoft.com/office/drawing/2014/main" id="{A611FE0C-851D-10EF-0C31-6F4DC8836657}"/>
              </a:ext>
            </a:extLst>
          </p:cNvPr>
          <p:cNvSpPr>
            <a:spLocks noGrp="1"/>
          </p:cNvSpPr>
          <p:nvPr>
            <p:ph type="body" idx="1"/>
          </p:nvPr>
        </p:nvSpPr>
        <p:spPr/>
        <p:txBody>
          <a:bodyPr/>
          <a:lstStyle/>
          <a:p>
            <a:r>
              <a:rPr lang="en-US" dirty="0"/>
              <a:t>UNDERSTANDING AND EFFECTIVELY USING GENERATIVE AI</a:t>
            </a:r>
          </a:p>
        </p:txBody>
      </p:sp>
    </p:spTree>
    <p:extLst>
      <p:ext uri="{BB962C8B-B14F-4D97-AF65-F5344CB8AC3E}">
        <p14:creationId xmlns:p14="http://schemas.microsoft.com/office/powerpoint/2010/main" val="3594747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3A73-6975-AB79-F734-9BF11CE86052}"/>
              </a:ext>
            </a:extLst>
          </p:cNvPr>
          <p:cNvSpPr>
            <a:spLocks noGrp="1"/>
          </p:cNvSpPr>
          <p:nvPr>
            <p:ph type="title"/>
          </p:nvPr>
        </p:nvSpPr>
        <p:spPr/>
        <p:txBody>
          <a:bodyPr>
            <a:normAutofit fontScale="90000"/>
          </a:bodyPr>
          <a:lstStyle/>
          <a:p>
            <a:r>
              <a:rPr lang="en-US" dirty="0"/>
              <a:t>NEURAL NETS: FROM SIMPLE TO COMPLEX</a:t>
            </a:r>
          </a:p>
        </p:txBody>
      </p:sp>
      <p:pic>
        <p:nvPicPr>
          <p:cNvPr id="11" name="Picture 10">
            <a:extLst>
              <a:ext uri="{FF2B5EF4-FFF2-40B4-BE49-F238E27FC236}">
                <a16:creationId xmlns:a16="http://schemas.microsoft.com/office/drawing/2014/main" id="{C5F6748B-84C0-2E44-3EF8-65BE24B7CB2B}"/>
              </a:ext>
            </a:extLst>
          </p:cNvPr>
          <p:cNvPicPr>
            <a:picLocks noChangeAspect="1"/>
          </p:cNvPicPr>
          <p:nvPr/>
        </p:nvPicPr>
        <p:blipFill>
          <a:blip r:embed="rId2"/>
          <a:stretch>
            <a:fillRect/>
          </a:stretch>
        </p:blipFill>
        <p:spPr>
          <a:xfrm>
            <a:off x="4276725" y="1307872"/>
            <a:ext cx="6888389" cy="5040086"/>
          </a:xfrm>
          <a:prstGeom prst="rect">
            <a:avLst/>
          </a:prstGeom>
        </p:spPr>
      </p:pic>
      <p:sp>
        <p:nvSpPr>
          <p:cNvPr id="12" name="TextBox 11">
            <a:extLst>
              <a:ext uri="{FF2B5EF4-FFF2-40B4-BE49-F238E27FC236}">
                <a16:creationId xmlns:a16="http://schemas.microsoft.com/office/drawing/2014/main" id="{C60C96E2-53AB-6BD3-5CDB-157B6F64DDD9}"/>
              </a:ext>
            </a:extLst>
          </p:cNvPr>
          <p:cNvSpPr txBox="1"/>
          <p:nvPr/>
        </p:nvSpPr>
        <p:spPr>
          <a:xfrm>
            <a:off x="1096591" y="1426597"/>
            <a:ext cx="3180134" cy="4524315"/>
          </a:xfrm>
          <a:prstGeom prst="rect">
            <a:avLst/>
          </a:prstGeom>
          <a:noFill/>
        </p:spPr>
        <p:txBody>
          <a:bodyPr wrap="square" rtlCol="0">
            <a:spAutoFit/>
          </a:bodyPr>
          <a:lstStyle/>
          <a:p>
            <a:r>
              <a:rPr lang="en-US" sz="2300" dirty="0">
                <a:solidFill>
                  <a:schemeClr val="bg1"/>
                </a:solidFill>
                <a:latin typeface="Arial" panose="020B0604020202020204" pitchFamily="34" charset="0"/>
                <a:cs typeface="Arial" panose="020B0604020202020204" pitchFamily="34" charset="0"/>
              </a:rPr>
              <a:t>Generative AI models are very large neural networks which make them capable of learning very complex features!</a:t>
            </a:r>
          </a:p>
          <a:p>
            <a:endParaRPr lang="en-US" sz="2400"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There are several types of Generative AI models, some are specialized for image/video generation. We will take a closer look at the most prolific type: the </a:t>
            </a:r>
            <a:r>
              <a:rPr lang="en-US" b="1" dirty="0">
                <a:solidFill>
                  <a:schemeClr val="bg1"/>
                </a:solidFill>
                <a:latin typeface="Arial" panose="020B0604020202020204" pitchFamily="34" charset="0"/>
                <a:cs typeface="Arial" panose="020B0604020202020204" pitchFamily="34" charset="0"/>
              </a:rPr>
              <a:t>Large Language Model</a:t>
            </a:r>
            <a:r>
              <a:rPr lang="en-US" dirty="0">
                <a:solidFill>
                  <a:schemeClr val="bg1"/>
                </a:solidFill>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A439D5B5-EBDB-F5BE-B726-31E0AF66390B}"/>
              </a:ext>
            </a:extLst>
          </p:cNvPr>
          <p:cNvSpPr/>
          <p:nvPr/>
        </p:nvSpPr>
        <p:spPr>
          <a:xfrm>
            <a:off x="0" y="6353175"/>
            <a:ext cx="6007100" cy="368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AI &gt; </a:t>
            </a:r>
            <a:r>
              <a:rPr lang="en-US" dirty="0">
                <a:solidFill>
                  <a:schemeClr val="accent3"/>
                </a:solidFill>
              </a:rPr>
              <a:t>GENERATIVE</a:t>
            </a:r>
            <a:endParaRPr lang="en-US" dirty="0">
              <a:solidFill>
                <a:srgbClr val="FF0000"/>
              </a:solidFill>
            </a:endParaRPr>
          </a:p>
        </p:txBody>
      </p:sp>
    </p:spTree>
    <p:extLst>
      <p:ext uri="{BB962C8B-B14F-4D97-AF65-F5344CB8AC3E}">
        <p14:creationId xmlns:p14="http://schemas.microsoft.com/office/powerpoint/2010/main" val="134488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5C85-3A75-B264-B6E5-A48A41D2412F}"/>
              </a:ext>
            </a:extLst>
          </p:cNvPr>
          <p:cNvSpPr>
            <a:spLocks noGrp="1"/>
          </p:cNvSpPr>
          <p:nvPr>
            <p:ph type="title"/>
          </p:nvPr>
        </p:nvSpPr>
        <p:spPr/>
        <p:txBody>
          <a:bodyPr/>
          <a:lstStyle/>
          <a:p>
            <a:r>
              <a:rPr lang="en-US" dirty="0"/>
              <a:t>WHAT IS ARTIFICIAL INTELLIGENCE?</a:t>
            </a:r>
          </a:p>
        </p:txBody>
      </p:sp>
      <p:pic>
        <p:nvPicPr>
          <p:cNvPr id="5" name="Graphic 4" descr="Person with idea outline">
            <a:extLst>
              <a:ext uri="{FF2B5EF4-FFF2-40B4-BE49-F238E27FC236}">
                <a16:creationId xmlns:a16="http://schemas.microsoft.com/office/drawing/2014/main" id="{A9D6E2FD-0FF5-362D-D2A4-F86AD8228F6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85273" y="3329133"/>
            <a:ext cx="914400" cy="914400"/>
          </a:xfrm>
          <a:prstGeom prst="rect">
            <a:avLst/>
          </a:prstGeom>
        </p:spPr>
      </p:pic>
      <p:sp>
        <p:nvSpPr>
          <p:cNvPr id="6" name="Content Placeholder 2">
            <a:extLst>
              <a:ext uri="{FF2B5EF4-FFF2-40B4-BE49-F238E27FC236}">
                <a16:creationId xmlns:a16="http://schemas.microsoft.com/office/drawing/2014/main" id="{93E57676-CCFF-731A-E547-B10F849A9F4A}"/>
              </a:ext>
            </a:extLst>
          </p:cNvPr>
          <p:cNvSpPr txBox="1">
            <a:spLocks/>
          </p:cNvSpPr>
          <p:nvPr/>
        </p:nvSpPr>
        <p:spPr>
          <a:xfrm>
            <a:off x="2044700" y="3329133"/>
            <a:ext cx="9309100" cy="91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Font typeface="Wingdings" panose="05000000000000000000"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1200"/>
              </a:spcBef>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200"/>
              </a:spcBef>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AI systems can perform tasks such as recognizing speech, making decisions, and solving problems.</a:t>
            </a:r>
          </a:p>
        </p:txBody>
      </p:sp>
      <p:sp>
        <p:nvSpPr>
          <p:cNvPr id="7" name="Content Placeholder 2">
            <a:extLst>
              <a:ext uri="{FF2B5EF4-FFF2-40B4-BE49-F238E27FC236}">
                <a16:creationId xmlns:a16="http://schemas.microsoft.com/office/drawing/2014/main" id="{5B4BC78A-A57C-44BC-F3B3-ADEB87112A69}"/>
              </a:ext>
            </a:extLst>
          </p:cNvPr>
          <p:cNvSpPr txBox="1">
            <a:spLocks/>
          </p:cNvSpPr>
          <p:nvPr/>
        </p:nvSpPr>
        <p:spPr>
          <a:xfrm>
            <a:off x="2044700" y="4781552"/>
            <a:ext cx="9309100" cy="91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Font typeface="Wingdings" panose="05000000000000000000"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1200"/>
              </a:spcBef>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200"/>
              </a:spcBef>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Examples: Virtual assistants (like Siri), facial recognition, and self-driving cars.</a:t>
            </a:r>
          </a:p>
        </p:txBody>
      </p:sp>
      <p:pic>
        <p:nvPicPr>
          <p:cNvPr id="8" name="Graphic 7" descr="Robot with solid fill">
            <a:extLst>
              <a:ext uri="{FF2B5EF4-FFF2-40B4-BE49-F238E27FC236}">
                <a16:creationId xmlns:a16="http://schemas.microsoft.com/office/drawing/2014/main" id="{472AF38A-839B-2847-C441-BE1BA01F2B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5273" y="1876714"/>
            <a:ext cx="914400" cy="914400"/>
          </a:xfrm>
          <a:prstGeom prst="rect">
            <a:avLst/>
          </a:prstGeom>
        </p:spPr>
      </p:pic>
      <p:pic>
        <p:nvPicPr>
          <p:cNvPr id="9" name="Graphic 8" descr="Moustache face outline with solid fill">
            <a:extLst>
              <a:ext uri="{FF2B5EF4-FFF2-40B4-BE49-F238E27FC236}">
                <a16:creationId xmlns:a16="http://schemas.microsoft.com/office/drawing/2014/main" id="{28691C1D-7E67-29E2-3568-C87E8613BB8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85273" y="4781552"/>
            <a:ext cx="914400" cy="914400"/>
          </a:xfrm>
          <a:prstGeom prst="rect">
            <a:avLst/>
          </a:prstGeom>
        </p:spPr>
      </p:pic>
      <p:sp>
        <p:nvSpPr>
          <p:cNvPr id="40" name="Content Placeholder 2">
            <a:extLst>
              <a:ext uri="{FF2B5EF4-FFF2-40B4-BE49-F238E27FC236}">
                <a16:creationId xmlns:a16="http://schemas.microsoft.com/office/drawing/2014/main" id="{E97E4954-BB4A-BD53-E12C-19DDD6DB5958}"/>
              </a:ext>
            </a:extLst>
          </p:cNvPr>
          <p:cNvSpPr txBox="1">
            <a:spLocks/>
          </p:cNvSpPr>
          <p:nvPr/>
        </p:nvSpPr>
        <p:spPr>
          <a:xfrm>
            <a:off x="2044700" y="1951289"/>
            <a:ext cx="9309100" cy="91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Font typeface="Wingdings" panose="05000000000000000000"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1200"/>
              </a:spcBef>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200"/>
              </a:spcBef>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Artificial Intelligence (AI) is the ability of a computer or a machine to mimic human intelligence.</a:t>
            </a:r>
          </a:p>
        </p:txBody>
      </p:sp>
    </p:spTree>
    <p:extLst>
      <p:ext uri="{BB962C8B-B14F-4D97-AF65-F5344CB8AC3E}">
        <p14:creationId xmlns:p14="http://schemas.microsoft.com/office/powerpoint/2010/main" val="631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A276-B418-FEC5-06D4-FA0F2BEE5BC0}"/>
              </a:ext>
            </a:extLst>
          </p:cNvPr>
          <p:cNvSpPr>
            <a:spLocks noGrp="1"/>
          </p:cNvSpPr>
          <p:nvPr>
            <p:ph type="title"/>
          </p:nvPr>
        </p:nvSpPr>
        <p:spPr/>
        <p:txBody>
          <a:bodyPr>
            <a:normAutofit fontScale="90000"/>
          </a:bodyPr>
          <a:lstStyle/>
          <a:p>
            <a:r>
              <a:rPr lang="en-US" dirty="0"/>
              <a:t>WHAT IS A LARGE LANGUAGE MODEL </a:t>
            </a:r>
            <a:r>
              <a:rPr lang="en-US" sz="2200" b="0" dirty="0"/>
              <a:t>[1]</a:t>
            </a:r>
          </a:p>
        </p:txBody>
      </p:sp>
      <p:sp>
        <p:nvSpPr>
          <p:cNvPr id="3" name="Content Placeholder 2">
            <a:extLst>
              <a:ext uri="{FF2B5EF4-FFF2-40B4-BE49-F238E27FC236}">
                <a16:creationId xmlns:a16="http://schemas.microsoft.com/office/drawing/2014/main" id="{7DC80C37-9447-20C0-1A73-8FF08BDDC0DB}"/>
              </a:ext>
            </a:extLst>
          </p:cNvPr>
          <p:cNvSpPr>
            <a:spLocks noGrp="1"/>
          </p:cNvSpPr>
          <p:nvPr>
            <p:ph idx="1"/>
          </p:nvPr>
        </p:nvSpPr>
        <p:spPr>
          <a:xfrm>
            <a:off x="838199" y="1490024"/>
            <a:ext cx="3943351" cy="4079624"/>
          </a:xfrm>
        </p:spPr>
        <p:txBody>
          <a:bodyPr>
            <a:normAutofit fontScale="92500" lnSpcReduction="10000"/>
          </a:bodyPr>
          <a:lstStyle/>
          <a:p>
            <a:pPr marL="0" indent="0">
              <a:buNone/>
            </a:pPr>
            <a:r>
              <a:rPr lang="en-US" sz="2400" dirty="0"/>
              <a:t>A </a:t>
            </a:r>
            <a:r>
              <a:rPr lang="en-US" sz="2400" dirty="0">
                <a:highlight>
                  <a:srgbClr val="FF0000"/>
                </a:highlight>
              </a:rPr>
              <a:t>large language model (LLM)</a:t>
            </a:r>
            <a:r>
              <a:rPr lang="en-US" sz="2400" dirty="0">
                <a:solidFill>
                  <a:schemeClr val="tx1"/>
                </a:solidFill>
              </a:rPr>
              <a:t> </a:t>
            </a:r>
            <a:r>
              <a:rPr lang="en-US" sz="2400" dirty="0"/>
              <a:t>is a type of deep learning model “trained on immense amounts of data, making it capable of understanding and generating </a:t>
            </a:r>
            <a:r>
              <a:rPr lang="en-US" sz="2400" b="1" dirty="0"/>
              <a:t>natural language</a:t>
            </a:r>
            <a:r>
              <a:rPr lang="en-US" sz="2400" dirty="0"/>
              <a:t> and other types of content to perform a wide range of tasks”.</a:t>
            </a:r>
          </a:p>
          <a:p>
            <a:pPr marL="0" indent="0">
              <a:buNone/>
            </a:pPr>
            <a:r>
              <a:rPr lang="en-US" sz="2400" dirty="0"/>
              <a:t>A </a:t>
            </a:r>
            <a:r>
              <a:rPr lang="en-US" sz="2400" u="sng" dirty="0"/>
              <a:t>GPT</a:t>
            </a:r>
            <a:r>
              <a:rPr lang="en-US" sz="2400" dirty="0"/>
              <a:t> (generative pre-trained transformer) is just a popular type of LLM used in generative AI chatbots.</a:t>
            </a:r>
            <a:endParaRPr lang="en-US" sz="2400" i="1" dirty="0"/>
          </a:p>
          <a:p>
            <a:pPr marL="0" indent="0">
              <a:buNone/>
            </a:pPr>
            <a:endParaRPr lang="en-US" sz="2400" dirty="0"/>
          </a:p>
        </p:txBody>
      </p:sp>
      <p:sp>
        <p:nvSpPr>
          <p:cNvPr id="4" name="Rectangle 3">
            <a:extLst>
              <a:ext uri="{FF2B5EF4-FFF2-40B4-BE49-F238E27FC236}">
                <a16:creationId xmlns:a16="http://schemas.microsoft.com/office/drawing/2014/main" id="{930BB0C5-0759-7E40-FBE0-112CF3EB978B}"/>
              </a:ext>
            </a:extLst>
          </p:cNvPr>
          <p:cNvSpPr/>
          <p:nvPr/>
        </p:nvSpPr>
        <p:spPr>
          <a:xfrm>
            <a:off x="0" y="6353175"/>
            <a:ext cx="6007100" cy="368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AI &gt; </a:t>
            </a:r>
            <a:r>
              <a:rPr lang="en-US" dirty="0">
                <a:solidFill>
                  <a:schemeClr val="accent3"/>
                </a:solidFill>
              </a:rPr>
              <a:t>GENERATIVE</a:t>
            </a:r>
            <a:r>
              <a:rPr lang="en-US" dirty="0"/>
              <a:t> &gt; </a:t>
            </a:r>
            <a:r>
              <a:rPr lang="en-US" dirty="0">
                <a:solidFill>
                  <a:srgbClr val="FF0000"/>
                </a:solidFill>
              </a:rPr>
              <a:t>LARGE LANGUAGE MODELS</a:t>
            </a:r>
          </a:p>
        </p:txBody>
      </p:sp>
      <p:sp>
        <p:nvSpPr>
          <p:cNvPr id="5" name="TextBox 4">
            <a:extLst>
              <a:ext uri="{FF2B5EF4-FFF2-40B4-BE49-F238E27FC236}">
                <a16:creationId xmlns:a16="http://schemas.microsoft.com/office/drawing/2014/main" id="{4BABA197-4D2E-5B7B-E07C-96CCD2E40E4D}"/>
              </a:ext>
            </a:extLst>
          </p:cNvPr>
          <p:cNvSpPr txBox="1"/>
          <p:nvPr/>
        </p:nvSpPr>
        <p:spPr>
          <a:xfrm>
            <a:off x="838200" y="5569648"/>
            <a:ext cx="4076700" cy="584775"/>
          </a:xfrm>
          <a:prstGeom prst="rect">
            <a:avLst/>
          </a:prstGeom>
          <a:noFill/>
        </p:spPr>
        <p:txBody>
          <a:bodyPr wrap="square" rtlCol="0">
            <a:spAutoFit/>
          </a:bodyPr>
          <a:lstStyle/>
          <a:p>
            <a:pPr marL="342900" indent="-342900">
              <a:buAutoNum type="arabicPeriod"/>
            </a:pPr>
            <a:r>
              <a:rPr lang="en-US" sz="1600" i="1" dirty="0">
                <a:solidFill>
                  <a:srgbClr val="00C8FF"/>
                </a:solidFill>
                <a:hlinkClick r:id="rId2"/>
              </a:rPr>
              <a:t>What are large language models (LLMs)?</a:t>
            </a:r>
            <a:r>
              <a:rPr lang="en-US" sz="1600" dirty="0">
                <a:solidFill>
                  <a:schemeClr val="bg1"/>
                </a:solidFill>
              </a:rPr>
              <a:t>. 2025. Cole Stryker, </a:t>
            </a:r>
            <a:r>
              <a:rPr lang="en-US" sz="1600" i="1" dirty="0">
                <a:solidFill>
                  <a:schemeClr val="bg1"/>
                </a:solidFill>
              </a:rPr>
              <a:t>IBM Think</a:t>
            </a:r>
            <a:r>
              <a:rPr lang="en-US" sz="1600" dirty="0">
                <a:solidFill>
                  <a:schemeClr val="bg1"/>
                </a:solidFill>
              </a:rPr>
              <a:t>.</a:t>
            </a:r>
            <a:endParaRPr lang="en-US" sz="1600" i="1" dirty="0">
              <a:solidFill>
                <a:schemeClr val="bg1"/>
              </a:solidFill>
            </a:endParaRPr>
          </a:p>
        </p:txBody>
      </p:sp>
      <p:sp>
        <p:nvSpPr>
          <p:cNvPr id="7" name="Rectangle: Rounded Corners 6">
            <a:extLst>
              <a:ext uri="{FF2B5EF4-FFF2-40B4-BE49-F238E27FC236}">
                <a16:creationId xmlns:a16="http://schemas.microsoft.com/office/drawing/2014/main" id="{B63558FB-4EC0-A8AC-2846-BE6470251BA7}"/>
              </a:ext>
            </a:extLst>
          </p:cNvPr>
          <p:cNvSpPr/>
          <p:nvPr/>
        </p:nvSpPr>
        <p:spPr>
          <a:xfrm>
            <a:off x="4781551" y="1881789"/>
            <a:ext cx="6943724" cy="3980247"/>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900" b="1" dirty="0">
                <a:solidFill>
                  <a:schemeClr val="tx1"/>
                </a:solidFill>
                <a:latin typeface="Arial" panose="020B0604020202020204" pitchFamily="34" charset="0"/>
                <a:cs typeface="Arial" panose="020B0604020202020204" pitchFamily="34" charset="0"/>
              </a:rPr>
              <a:t>Data Processing</a:t>
            </a:r>
            <a:r>
              <a:rPr lang="en-US" sz="1900" dirty="0">
                <a:solidFill>
                  <a:schemeClr val="tx1"/>
                </a:solidFill>
                <a:latin typeface="Arial" panose="020B0604020202020204" pitchFamily="34" charset="0"/>
                <a:cs typeface="Arial" panose="020B0604020202020204" pitchFamily="34" charset="0"/>
              </a:rPr>
              <a:t>: Billions of text examples </a:t>
            </a:r>
            <a:r>
              <a:rPr lang="en-US" sz="1900" i="1" dirty="0">
                <a:solidFill>
                  <a:schemeClr val="tx1"/>
                </a:solidFill>
                <a:latin typeface="Arial" panose="020B0604020202020204" pitchFamily="34" charset="0"/>
                <a:cs typeface="Arial" panose="020B0604020202020204" pitchFamily="34" charset="0"/>
              </a:rPr>
              <a:t>tokenized</a:t>
            </a:r>
            <a:r>
              <a:rPr lang="en-US" sz="1900" dirty="0">
                <a:solidFill>
                  <a:schemeClr val="tx1"/>
                </a:solidFill>
                <a:latin typeface="Arial" panose="020B0604020202020204" pitchFamily="34" charset="0"/>
                <a:cs typeface="Arial" panose="020B0604020202020204" pitchFamily="34" charset="0"/>
              </a:rPr>
              <a:t> into machine-readable units</a:t>
            </a:r>
          </a:p>
          <a:p>
            <a:pPr>
              <a:spcBef>
                <a:spcPts val="600"/>
              </a:spcBef>
            </a:pPr>
            <a:r>
              <a:rPr lang="en-US" sz="1900" b="1" dirty="0">
                <a:solidFill>
                  <a:schemeClr val="tx1"/>
                </a:solidFill>
                <a:latin typeface="Arial" panose="020B0604020202020204" pitchFamily="34" charset="0"/>
                <a:cs typeface="Arial" panose="020B0604020202020204" pitchFamily="34" charset="0"/>
              </a:rPr>
              <a:t>Machine Learning</a:t>
            </a:r>
            <a:r>
              <a:rPr lang="en-US" sz="1900" dirty="0">
                <a:solidFill>
                  <a:schemeClr val="tx1"/>
                </a:solidFill>
                <a:latin typeface="Arial" panose="020B0604020202020204" pitchFamily="34" charset="0"/>
                <a:cs typeface="Arial" panose="020B0604020202020204" pitchFamily="34" charset="0"/>
              </a:rPr>
              <a:t>: Model learns patterns without labeled data</a:t>
            </a:r>
          </a:p>
          <a:p>
            <a:pPr>
              <a:spcBef>
                <a:spcPts val="600"/>
              </a:spcBef>
            </a:pPr>
            <a:r>
              <a:rPr lang="en-US" sz="1900" b="1" u="sng" dirty="0">
                <a:solidFill>
                  <a:schemeClr val="tx1"/>
                </a:solidFill>
                <a:latin typeface="Arial" panose="020B0604020202020204" pitchFamily="34" charset="0"/>
                <a:cs typeface="Arial" panose="020B0604020202020204" pitchFamily="34" charset="0"/>
              </a:rPr>
              <a:t>Transformer</a:t>
            </a:r>
            <a:r>
              <a:rPr lang="en-US" sz="1900" b="1" dirty="0">
                <a:solidFill>
                  <a:schemeClr val="tx1"/>
                </a:solidFill>
                <a:latin typeface="Arial" panose="020B0604020202020204" pitchFamily="34" charset="0"/>
                <a:cs typeface="Arial" panose="020B0604020202020204" pitchFamily="34" charset="0"/>
              </a:rPr>
              <a:t> Architecture</a:t>
            </a:r>
            <a:r>
              <a:rPr lang="en-US" sz="1900" dirty="0">
                <a:solidFill>
                  <a:schemeClr val="tx1"/>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1900" b="1" i="1" dirty="0">
                <a:solidFill>
                  <a:schemeClr val="tx1"/>
                </a:solidFill>
                <a:latin typeface="Arial" panose="020B0604020202020204" pitchFamily="34" charset="0"/>
                <a:cs typeface="Arial" panose="020B0604020202020204" pitchFamily="34" charset="0"/>
              </a:rPr>
              <a:t>Self-attention</a:t>
            </a:r>
            <a:r>
              <a:rPr lang="en-US" sz="1900" dirty="0">
                <a:solidFill>
                  <a:schemeClr val="tx1"/>
                </a:solidFill>
                <a:latin typeface="Arial" panose="020B0604020202020204" pitchFamily="34" charset="0"/>
                <a:cs typeface="Arial" panose="020B0604020202020204" pitchFamily="34" charset="0"/>
              </a:rPr>
              <a:t> mechanism tracks relationships b/t words</a:t>
            </a:r>
          </a:p>
          <a:p>
            <a:pPr marL="342900" indent="-342900">
              <a:buFont typeface="Arial" panose="020B0604020202020204" pitchFamily="34" charset="0"/>
              <a:buChar char="•"/>
            </a:pPr>
            <a:r>
              <a:rPr lang="en-US" sz="1900" dirty="0">
                <a:solidFill>
                  <a:schemeClr val="tx1"/>
                </a:solidFill>
                <a:latin typeface="Arial" panose="020B0604020202020204" pitchFamily="34" charset="0"/>
                <a:cs typeface="Arial" panose="020B0604020202020204" pitchFamily="34" charset="0"/>
              </a:rPr>
              <a:t>Tokens mapped to embeddings (vector representations)</a:t>
            </a:r>
          </a:p>
          <a:p>
            <a:pPr marL="342900" indent="-342900">
              <a:buFont typeface="Arial" panose="020B0604020202020204" pitchFamily="34" charset="0"/>
              <a:buChar char="•"/>
            </a:pPr>
            <a:r>
              <a:rPr lang="en-US" sz="1900" dirty="0">
                <a:solidFill>
                  <a:schemeClr val="tx1"/>
                </a:solidFill>
                <a:latin typeface="Arial" panose="020B0604020202020204" pitchFamily="34" charset="0"/>
                <a:cs typeface="Arial" panose="020B0604020202020204" pitchFamily="34" charset="0"/>
              </a:rPr>
              <a:t>Query, key, and value vectors enable </a:t>
            </a:r>
            <a:r>
              <a:rPr lang="en-US" sz="1900" b="1" dirty="0">
                <a:solidFill>
                  <a:schemeClr val="tx1"/>
                </a:solidFill>
                <a:latin typeface="Arial" panose="020B0604020202020204" pitchFamily="34" charset="0"/>
                <a:cs typeface="Arial" panose="020B0604020202020204" pitchFamily="34" charset="0"/>
              </a:rPr>
              <a:t>contextual understanding</a:t>
            </a:r>
          </a:p>
          <a:p>
            <a:pPr>
              <a:spcBef>
                <a:spcPts val="600"/>
              </a:spcBef>
            </a:pPr>
            <a:r>
              <a:rPr lang="en-US" sz="1900" b="1" dirty="0">
                <a:solidFill>
                  <a:schemeClr val="tx1"/>
                </a:solidFill>
                <a:latin typeface="Arial" panose="020B0604020202020204" pitchFamily="34" charset="0"/>
                <a:cs typeface="Arial" panose="020B0604020202020204" pitchFamily="34" charset="0"/>
              </a:rPr>
              <a:t>Parameter Optimization</a:t>
            </a:r>
            <a:r>
              <a:rPr lang="en-US" sz="1900" dirty="0">
                <a:solidFill>
                  <a:schemeClr val="tx1"/>
                </a:solidFill>
                <a:latin typeface="Arial" panose="020B0604020202020204" pitchFamily="34" charset="0"/>
                <a:cs typeface="Arial" panose="020B0604020202020204" pitchFamily="34" charset="0"/>
              </a:rPr>
              <a:t>:</a:t>
            </a:r>
          </a:p>
          <a:p>
            <a:r>
              <a:rPr lang="en-US" sz="1900" dirty="0">
                <a:solidFill>
                  <a:schemeClr val="tx1"/>
                </a:solidFill>
                <a:latin typeface="Arial" panose="020B0604020202020204" pitchFamily="34" charset="0"/>
                <a:cs typeface="Arial" panose="020B0604020202020204" pitchFamily="34" charset="0"/>
              </a:rPr>
              <a:t>Model weights adjusted in training process</a:t>
            </a:r>
          </a:p>
          <a:p>
            <a:pPr>
              <a:spcBef>
                <a:spcPts val="600"/>
              </a:spcBef>
            </a:pPr>
            <a:r>
              <a:rPr lang="en-US" sz="1900" b="1" dirty="0">
                <a:solidFill>
                  <a:schemeClr val="tx1"/>
                </a:solidFill>
                <a:latin typeface="Arial" panose="020B0604020202020204" pitchFamily="34" charset="0"/>
                <a:cs typeface="Arial" panose="020B0604020202020204" pitchFamily="34" charset="0"/>
              </a:rPr>
              <a:t>Fine-Tuning</a:t>
            </a:r>
            <a:r>
              <a:rPr lang="en-US" sz="1900" dirty="0">
                <a:solidFill>
                  <a:schemeClr val="tx1"/>
                </a:solidFill>
                <a:latin typeface="Arial" panose="020B0604020202020204" pitchFamily="34" charset="0"/>
                <a:cs typeface="Arial" panose="020B0604020202020204" pitchFamily="34" charset="0"/>
              </a:rPr>
              <a:t>: Additional training on specific datasets for specialized applications</a:t>
            </a:r>
          </a:p>
        </p:txBody>
      </p:sp>
      <p:sp>
        <p:nvSpPr>
          <p:cNvPr id="8" name="TextBox 7">
            <a:extLst>
              <a:ext uri="{FF2B5EF4-FFF2-40B4-BE49-F238E27FC236}">
                <a16:creationId xmlns:a16="http://schemas.microsoft.com/office/drawing/2014/main" id="{6B21F1CE-7567-2FB8-AA11-BE47B441BFF6}"/>
              </a:ext>
            </a:extLst>
          </p:cNvPr>
          <p:cNvSpPr txBox="1"/>
          <p:nvPr/>
        </p:nvSpPr>
        <p:spPr>
          <a:xfrm>
            <a:off x="4673600" y="1475049"/>
            <a:ext cx="4076700" cy="461665"/>
          </a:xfrm>
          <a:prstGeom prst="rect">
            <a:avLst/>
          </a:prstGeom>
          <a:noFill/>
        </p:spPr>
        <p:txBody>
          <a:bodyPr wrap="square" rtlCol="0">
            <a:spAutoFit/>
          </a:bodyPr>
          <a:lstStyle/>
          <a:p>
            <a:r>
              <a:rPr lang="en-US" sz="2400" b="1" u="sng" dirty="0">
                <a:highlight>
                  <a:srgbClr val="00C8FF"/>
                </a:highlight>
              </a:rPr>
              <a:t>         How LLMs Learn:</a:t>
            </a:r>
          </a:p>
        </p:txBody>
      </p:sp>
      <p:pic>
        <p:nvPicPr>
          <p:cNvPr id="9" name="Graphic 8" descr="Glasses with solid fill">
            <a:extLst>
              <a:ext uri="{FF2B5EF4-FFF2-40B4-BE49-F238E27FC236}">
                <a16:creationId xmlns:a16="http://schemas.microsoft.com/office/drawing/2014/main" id="{115A4A7E-072E-875A-B2B6-B9421DF523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3980" y="1413493"/>
            <a:ext cx="584775" cy="584775"/>
          </a:xfrm>
          <a:prstGeom prst="rect">
            <a:avLst/>
          </a:prstGeom>
        </p:spPr>
      </p:pic>
    </p:spTree>
    <p:extLst>
      <p:ext uri="{BB962C8B-B14F-4D97-AF65-F5344CB8AC3E}">
        <p14:creationId xmlns:p14="http://schemas.microsoft.com/office/powerpoint/2010/main" val="35345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F3155-7ABB-1183-6C8A-9CE62AE6B2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2CF63F-0597-C164-9F54-6B51BAB72E0C}"/>
              </a:ext>
            </a:extLst>
          </p:cNvPr>
          <p:cNvSpPr>
            <a:spLocks noGrp="1"/>
          </p:cNvSpPr>
          <p:nvPr>
            <p:ph type="title"/>
          </p:nvPr>
        </p:nvSpPr>
        <p:spPr/>
        <p:txBody>
          <a:bodyPr/>
          <a:lstStyle/>
          <a:p>
            <a:r>
              <a:rPr lang="en-US" dirty="0">
                <a:solidFill>
                  <a:schemeClr val="accent2"/>
                </a:solidFill>
              </a:rPr>
              <a:t>THE PREDICTION REALITY</a:t>
            </a:r>
          </a:p>
        </p:txBody>
      </p:sp>
      <p:sp>
        <p:nvSpPr>
          <p:cNvPr id="5" name="Text Placeholder 4">
            <a:extLst>
              <a:ext uri="{FF2B5EF4-FFF2-40B4-BE49-F238E27FC236}">
                <a16:creationId xmlns:a16="http://schemas.microsoft.com/office/drawing/2014/main" id="{8CDB11B6-96CC-A67A-9306-33B86E9316BE}"/>
              </a:ext>
            </a:extLst>
          </p:cNvPr>
          <p:cNvSpPr>
            <a:spLocks noGrp="1"/>
          </p:cNvSpPr>
          <p:nvPr>
            <p:ph type="body" sz="quarter" idx="13"/>
          </p:nvPr>
        </p:nvSpPr>
        <p:spPr/>
        <p:txBody>
          <a:bodyPr/>
          <a:lstStyle/>
          <a:p>
            <a:r>
              <a:rPr lang="en-US" dirty="0">
                <a:solidFill>
                  <a:schemeClr val="accent2"/>
                </a:solidFill>
              </a:rPr>
              <a:t>     LLM = next word predictor</a:t>
            </a:r>
          </a:p>
        </p:txBody>
      </p:sp>
      <p:sp>
        <p:nvSpPr>
          <p:cNvPr id="6" name="Text Placeholder 5">
            <a:extLst>
              <a:ext uri="{FF2B5EF4-FFF2-40B4-BE49-F238E27FC236}">
                <a16:creationId xmlns:a16="http://schemas.microsoft.com/office/drawing/2014/main" id="{BBD9B564-B4D5-838F-0862-EA8A536FF111}"/>
              </a:ext>
            </a:extLst>
          </p:cNvPr>
          <p:cNvSpPr>
            <a:spLocks noGrp="1"/>
          </p:cNvSpPr>
          <p:nvPr>
            <p:ph type="body" sz="quarter" idx="14"/>
          </p:nvPr>
        </p:nvSpPr>
        <p:spPr/>
        <p:txBody>
          <a:bodyPr/>
          <a:lstStyle/>
          <a:p>
            <a:r>
              <a:rPr lang="en-US" dirty="0">
                <a:solidFill>
                  <a:schemeClr val="accent3"/>
                </a:solidFill>
              </a:rPr>
              <a:t>      Benefits of LLMs</a:t>
            </a:r>
          </a:p>
        </p:txBody>
      </p:sp>
      <p:sp>
        <p:nvSpPr>
          <p:cNvPr id="7" name="Text Placeholder 6">
            <a:extLst>
              <a:ext uri="{FF2B5EF4-FFF2-40B4-BE49-F238E27FC236}">
                <a16:creationId xmlns:a16="http://schemas.microsoft.com/office/drawing/2014/main" id="{608613EB-4F07-06D7-CF25-61C0C322C465}"/>
              </a:ext>
            </a:extLst>
          </p:cNvPr>
          <p:cNvSpPr>
            <a:spLocks noGrp="1"/>
          </p:cNvSpPr>
          <p:nvPr>
            <p:ph type="body" sz="quarter" idx="15"/>
          </p:nvPr>
        </p:nvSpPr>
        <p:spPr/>
        <p:txBody>
          <a:bodyPr>
            <a:normAutofit fontScale="92500"/>
          </a:bodyPr>
          <a:lstStyle/>
          <a:p>
            <a:pPr marL="0" indent="0">
              <a:buNone/>
            </a:pPr>
            <a:r>
              <a:rPr lang="en-US" dirty="0"/>
              <a:t>When LLMs provide information, they are primarily making predictions based on training data, not accessing real-time databases.</a:t>
            </a:r>
          </a:p>
          <a:p>
            <a:pPr marL="0" indent="0">
              <a:buNone/>
            </a:pPr>
            <a:r>
              <a:rPr lang="en-US" b="1" u="sng" dirty="0"/>
              <a:t>Implications:</a:t>
            </a:r>
          </a:p>
          <a:p>
            <a:r>
              <a:rPr lang="en-US" dirty="0"/>
              <a:t>Accuracy varies and requires verification.</a:t>
            </a:r>
          </a:p>
          <a:p>
            <a:r>
              <a:rPr lang="en-US" dirty="0"/>
              <a:t>Sources may be </a:t>
            </a:r>
            <a:r>
              <a:rPr lang="en-US" dirty="0">
                <a:highlight>
                  <a:srgbClr val="FF0000"/>
                </a:highlight>
              </a:rPr>
              <a:t>hallucinated</a:t>
            </a:r>
            <a:r>
              <a:rPr lang="en-US" dirty="0"/>
              <a:t> or </a:t>
            </a:r>
            <a:r>
              <a:rPr lang="en-US" dirty="0">
                <a:solidFill>
                  <a:schemeClr val="tx1"/>
                </a:solidFill>
                <a:highlight>
                  <a:srgbClr val="FFFF00"/>
                </a:highlight>
              </a:rPr>
              <a:t>misattributed</a:t>
            </a:r>
            <a:r>
              <a:rPr lang="en-US" dirty="0"/>
              <a:t>.</a:t>
            </a:r>
          </a:p>
          <a:p>
            <a:r>
              <a:rPr lang="en-US" dirty="0"/>
              <a:t>Fact-checking remains essential</a:t>
            </a:r>
          </a:p>
          <a:p>
            <a:r>
              <a:rPr lang="en-US" dirty="0"/>
              <a:t>Models can sound confident while being incorrect</a:t>
            </a:r>
          </a:p>
        </p:txBody>
      </p:sp>
      <p:sp>
        <p:nvSpPr>
          <p:cNvPr id="8" name="Text Placeholder 7">
            <a:extLst>
              <a:ext uri="{FF2B5EF4-FFF2-40B4-BE49-F238E27FC236}">
                <a16:creationId xmlns:a16="http://schemas.microsoft.com/office/drawing/2014/main" id="{71BA79BD-99B7-12E4-E0BC-195F717DE6F4}"/>
              </a:ext>
            </a:extLst>
          </p:cNvPr>
          <p:cNvSpPr>
            <a:spLocks noGrp="1"/>
          </p:cNvSpPr>
          <p:nvPr>
            <p:ph type="body" sz="quarter" idx="16"/>
          </p:nvPr>
        </p:nvSpPr>
        <p:spPr/>
        <p:txBody>
          <a:bodyPr>
            <a:normAutofit lnSpcReduction="10000"/>
          </a:bodyPr>
          <a:lstStyle/>
          <a:p>
            <a:pPr marL="0" indent="0">
              <a:buNone/>
            </a:pPr>
            <a:r>
              <a:rPr lang="en-US" dirty="0"/>
              <a:t>Communicate in chat-style interface using natural language, rather than specific code or syntax.</a:t>
            </a:r>
          </a:p>
          <a:p>
            <a:pPr marL="0" indent="0">
              <a:buNone/>
            </a:pPr>
            <a:r>
              <a:rPr lang="en-US" dirty="0"/>
              <a:t>Democratizes access to AI capabilities:</a:t>
            </a:r>
          </a:p>
          <a:p>
            <a:r>
              <a:rPr lang="en-US" dirty="0"/>
              <a:t>Brainstorm and prototype creative solutions</a:t>
            </a:r>
          </a:p>
          <a:p>
            <a:r>
              <a:rPr lang="en-US" dirty="0"/>
              <a:t>Edit and revise text</a:t>
            </a:r>
          </a:p>
          <a:p>
            <a:r>
              <a:rPr lang="en-US" dirty="0"/>
              <a:t>Summarize information, spot trends</a:t>
            </a:r>
          </a:p>
          <a:p>
            <a:r>
              <a:rPr lang="en-US" dirty="0"/>
              <a:t>Visualize topics, information</a:t>
            </a:r>
          </a:p>
          <a:p>
            <a:r>
              <a:rPr lang="en-US" dirty="0"/>
              <a:t>Act as a tutor for information provided</a:t>
            </a:r>
          </a:p>
        </p:txBody>
      </p:sp>
      <p:pic>
        <p:nvPicPr>
          <p:cNvPr id="10" name="Graphic 9" descr="Warning with solid fill">
            <a:extLst>
              <a:ext uri="{FF2B5EF4-FFF2-40B4-BE49-F238E27FC236}">
                <a16:creationId xmlns:a16="http://schemas.microsoft.com/office/drawing/2014/main" id="{F1648098-FB8A-EA7B-D1F6-1978ACB0BF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2949" y="1350167"/>
            <a:ext cx="538164" cy="538164"/>
          </a:xfrm>
          <a:prstGeom prst="rect">
            <a:avLst/>
          </a:prstGeom>
        </p:spPr>
      </p:pic>
      <p:pic>
        <p:nvPicPr>
          <p:cNvPr id="11" name="Graphic 10" descr="Checkbox Checked with solid fill">
            <a:extLst>
              <a:ext uri="{FF2B5EF4-FFF2-40B4-BE49-F238E27FC236}">
                <a16:creationId xmlns:a16="http://schemas.microsoft.com/office/drawing/2014/main" id="{FF390470-4744-6A7D-87C2-A5F2F2C168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323013" y="1326499"/>
            <a:ext cx="538164" cy="538164"/>
          </a:xfrm>
          <a:prstGeom prst="rect">
            <a:avLst/>
          </a:prstGeom>
        </p:spPr>
      </p:pic>
      <p:sp>
        <p:nvSpPr>
          <p:cNvPr id="3" name="Rectangle 2">
            <a:extLst>
              <a:ext uri="{FF2B5EF4-FFF2-40B4-BE49-F238E27FC236}">
                <a16:creationId xmlns:a16="http://schemas.microsoft.com/office/drawing/2014/main" id="{065EE5F5-879D-63F1-0892-644B13FD1BB7}"/>
              </a:ext>
            </a:extLst>
          </p:cNvPr>
          <p:cNvSpPr/>
          <p:nvPr/>
        </p:nvSpPr>
        <p:spPr>
          <a:xfrm>
            <a:off x="0" y="6353175"/>
            <a:ext cx="6007100" cy="368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AI &gt; </a:t>
            </a:r>
            <a:r>
              <a:rPr lang="en-US" dirty="0">
                <a:solidFill>
                  <a:schemeClr val="accent3"/>
                </a:solidFill>
              </a:rPr>
              <a:t>GENERATIVE</a:t>
            </a:r>
            <a:r>
              <a:rPr lang="en-US" dirty="0"/>
              <a:t> &gt; </a:t>
            </a:r>
            <a:r>
              <a:rPr lang="en-US" dirty="0">
                <a:solidFill>
                  <a:srgbClr val="FF0000"/>
                </a:solidFill>
              </a:rPr>
              <a:t>LARGE LANGUAGE MODELS</a:t>
            </a:r>
          </a:p>
        </p:txBody>
      </p:sp>
    </p:spTree>
    <p:extLst>
      <p:ext uri="{BB962C8B-B14F-4D97-AF65-F5344CB8AC3E}">
        <p14:creationId xmlns:p14="http://schemas.microsoft.com/office/powerpoint/2010/main" val="6497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AB977-B205-BE41-E06A-63A41FC46FC8}"/>
              </a:ext>
            </a:extLst>
          </p:cNvPr>
          <p:cNvSpPr>
            <a:spLocks noGrp="1"/>
          </p:cNvSpPr>
          <p:nvPr>
            <p:ph type="title"/>
          </p:nvPr>
        </p:nvSpPr>
        <p:spPr/>
        <p:txBody>
          <a:bodyPr/>
          <a:lstStyle/>
          <a:p>
            <a:r>
              <a:rPr lang="en-US" dirty="0"/>
              <a:t>CLEAR PROMPTING</a:t>
            </a:r>
          </a:p>
        </p:txBody>
      </p:sp>
      <p:sp>
        <p:nvSpPr>
          <p:cNvPr id="4" name="TextBox 3">
            <a:extLst>
              <a:ext uri="{FF2B5EF4-FFF2-40B4-BE49-F238E27FC236}">
                <a16:creationId xmlns:a16="http://schemas.microsoft.com/office/drawing/2014/main" id="{D39E6315-1B5C-E39F-6273-B821AA1DBC77}"/>
              </a:ext>
            </a:extLst>
          </p:cNvPr>
          <p:cNvSpPr txBox="1"/>
          <p:nvPr/>
        </p:nvSpPr>
        <p:spPr>
          <a:xfrm>
            <a:off x="1266827" y="2364580"/>
            <a:ext cx="1695450" cy="2369880"/>
          </a:xfrm>
          <a:prstGeom prst="rect">
            <a:avLst/>
          </a:prstGeom>
          <a:noFill/>
          <a:ln>
            <a:solidFill>
              <a:schemeClr val="accent2"/>
            </a:solidFill>
          </a:ln>
        </p:spPr>
        <p:txBody>
          <a:bodyPr wrap="square" rtlCol="0">
            <a:spAutoFit/>
          </a:bodyPr>
          <a:lstStyle/>
          <a:p>
            <a:pPr algn="ctr"/>
            <a:endParaRPr lang="en-US" dirty="0">
              <a:solidFill>
                <a:schemeClr val="bg1"/>
              </a:solidFill>
              <a:latin typeface="Arial" panose="020B0604020202020204" pitchFamily="34" charset="0"/>
              <a:cs typeface="Arial" panose="020B0604020202020204" pitchFamily="34" charset="0"/>
            </a:endParaRPr>
          </a:p>
          <a:p>
            <a:pPr algn="ctr">
              <a:spcBef>
                <a:spcPts val="1800"/>
              </a:spcBef>
              <a:spcAft>
                <a:spcPts val="600"/>
              </a:spcAft>
            </a:pPr>
            <a:r>
              <a:rPr lang="en-US" sz="2000" b="1" dirty="0">
                <a:solidFill>
                  <a:schemeClr val="bg1"/>
                </a:solidFill>
                <a:latin typeface="Arial" panose="020B0604020202020204" pitchFamily="34" charset="0"/>
                <a:cs typeface="Arial" panose="020B0604020202020204" pitchFamily="34" charset="0"/>
              </a:rPr>
              <a:t>Clarity</a:t>
            </a:r>
          </a:p>
          <a:p>
            <a:pPr algn="ctr"/>
            <a:r>
              <a:rPr lang="en-US" dirty="0">
                <a:solidFill>
                  <a:schemeClr val="bg1"/>
                </a:solidFill>
                <a:latin typeface="Arial" panose="020B0604020202020204" pitchFamily="34" charset="0"/>
                <a:cs typeface="Arial" panose="020B0604020202020204" pitchFamily="34" charset="0"/>
              </a:rPr>
              <a:t>Specific,</a:t>
            </a:r>
          </a:p>
          <a:p>
            <a:pPr algn="ctr"/>
            <a:r>
              <a:rPr lang="en-US" dirty="0">
                <a:solidFill>
                  <a:schemeClr val="bg1"/>
                </a:solidFill>
                <a:latin typeface="Arial" panose="020B0604020202020204" pitchFamily="34" charset="0"/>
                <a:cs typeface="Arial" panose="020B0604020202020204" pitchFamily="34" charset="0"/>
              </a:rPr>
              <a:t>well-defined goals</a:t>
            </a:r>
          </a:p>
          <a:p>
            <a:pPr algn="ctr"/>
            <a:endParaRPr lang="en-US" dirty="0">
              <a:solidFill>
                <a:schemeClr val="bg1"/>
              </a:solidFill>
              <a:latin typeface="Arial" panose="020B0604020202020204" pitchFamily="34" charset="0"/>
              <a:cs typeface="Arial" panose="020B0604020202020204" pitchFamily="34" charset="0"/>
            </a:endParaRPr>
          </a:p>
          <a:p>
            <a:pPr algn="ctr"/>
            <a:endParaRPr lang="en-US"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75374E9-88DE-7C90-3E9E-50D70906F773}"/>
              </a:ext>
            </a:extLst>
          </p:cNvPr>
          <p:cNvSpPr txBox="1"/>
          <p:nvPr/>
        </p:nvSpPr>
        <p:spPr>
          <a:xfrm>
            <a:off x="3238501" y="2364580"/>
            <a:ext cx="1695450" cy="2369880"/>
          </a:xfrm>
          <a:prstGeom prst="rect">
            <a:avLst/>
          </a:prstGeom>
          <a:noFill/>
          <a:ln>
            <a:solidFill>
              <a:schemeClr val="accent2"/>
            </a:solidFill>
          </a:ln>
        </p:spPr>
        <p:txBody>
          <a:bodyPr wrap="square" rtlCol="0">
            <a:spAutoFit/>
          </a:bodyPr>
          <a:lstStyle/>
          <a:p>
            <a:pPr algn="ctr"/>
            <a:endParaRPr lang="en-US" dirty="0">
              <a:solidFill>
                <a:schemeClr val="bg1"/>
              </a:solidFill>
              <a:latin typeface="Arial" panose="020B0604020202020204" pitchFamily="34" charset="0"/>
              <a:cs typeface="Arial" panose="020B0604020202020204" pitchFamily="34" charset="0"/>
            </a:endParaRPr>
          </a:p>
          <a:p>
            <a:pPr algn="ctr">
              <a:spcBef>
                <a:spcPts val="1800"/>
              </a:spcBef>
              <a:spcAft>
                <a:spcPts val="600"/>
              </a:spcAft>
            </a:pPr>
            <a:r>
              <a:rPr lang="en-US" sz="2000" b="1" dirty="0">
                <a:solidFill>
                  <a:schemeClr val="bg1"/>
                </a:solidFill>
                <a:latin typeface="Arial" panose="020B0604020202020204" pitchFamily="34" charset="0"/>
                <a:cs typeface="Arial" panose="020B0604020202020204" pitchFamily="34" charset="0"/>
              </a:rPr>
              <a:t>Logistics</a:t>
            </a:r>
          </a:p>
          <a:p>
            <a:pPr algn="ctr"/>
            <a:r>
              <a:rPr lang="en-US" dirty="0">
                <a:solidFill>
                  <a:schemeClr val="bg1"/>
                </a:solidFill>
                <a:latin typeface="Arial" panose="020B0604020202020204" pitchFamily="34" charset="0"/>
                <a:cs typeface="Arial" panose="020B0604020202020204" pitchFamily="34" charset="0"/>
              </a:rPr>
              <a:t>Practical details, input types, steps, desired output</a:t>
            </a:r>
          </a:p>
          <a:p>
            <a:pPr algn="ctr"/>
            <a:endParaRPr lang="en-US"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2DEE656-72C2-73BA-FFA0-3904E1EC16E4}"/>
              </a:ext>
            </a:extLst>
          </p:cNvPr>
          <p:cNvSpPr txBox="1"/>
          <p:nvPr/>
        </p:nvSpPr>
        <p:spPr>
          <a:xfrm>
            <a:off x="5210175" y="2364580"/>
            <a:ext cx="1695450" cy="2369880"/>
          </a:xfrm>
          <a:prstGeom prst="rect">
            <a:avLst/>
          </a:prstGeom>
          <a:noFill/>
          <a:ln>
            <a:solidFill>
              <a:schemeClr val="accent2"/>
            </a:solidFill>
          </a:ln>
        </p:spPr>
        <p:txBody>
          <a:bodyPr wrap="square" rtlCol="0">
            <a:spAutoFit/>
          </a:bodyPr>
          <a:lstStyle/>
          <a:p>
            <a:pPr algn="ctr"/>
            <a:endParaRPr lang="en-US" dirty="0">
              <a:solidFill>
                <a:schemeClr val="bg1"/>
              </a:solidFill>
              <a:latin typeface="Arial" panose="020B0604020202020204" pitchFamily="34" charset="0"/>
              <a:cs typeface="Arial" panose="020B0604020202020204" pitchFamily="34" charset="0"/>
            </a:endParaRPr>
          </a:p>
          <a:p>
            <a:pPr algn="ctr">
              <a:spcBef>
                <a:spcPts val="1800"/>
              </a:spcBef>
              <a:spcAft>
                <a:spcPts val="600"/>
              </a:spcAft>
            </a:pPr>
            <a:r>
              <a:rPr lang="en-US" sz="2000" b="1" dirty="0">
                <a:solidFill>
                  <a:schemeClr val="bg1"/>
                </a:solidFill>
                <a:latin typeface="Arial" panose="020B0604020202020204" pitchFamily="34" charset="0"/>
                <a:cs typeface="Arial" panose="020B0604020202020204" pitchFamily="34" charset="0"/>
              </a:rPr>
              <a:t>Examples</a:t>
            </a:r>
          </a:p>
          <a:p>
            <a:pPr algn="ctr"/>
            <a:r>
              <a:rPr lang="en-US" dirty="0">
                <a:solidFill>
                  <a:schemeClr val="bg1"/>
                </a:solidFill>
                <a:latin typeface="Arial" panose="020B0604020202020204" pitchFamily="34" charset="0"/>
                <a:cs typeface="Arial" panose="020B0604020202020204" pitchFamily="34" charset="0"/>
              </a:rPr>
              <a:t>Demonstrate intended output, specify what you DON’T want</a:t>
            </a:r>
          </a:p>
        </p:txBody>
      </p:sp>
      <p:sp>
        <p:nvSpPr>
          <p:cNvPr id="8" name="TextBox 7">
            <a:extLst>
              <a:ext uri="{FF2B5EF4-FFF2-40B4-BE49-F238E27FC236}">
                <a16:creationId xmlns:a16="http://schemas.microsoft.com/office/drawing/2014/main" id="{0038B9EB-79EF-7655-22F0-EA0D4FF8FE91}"/>
              </a:ext>
            </a:extLst>
          </p:cNvPr>
          <p:cNvSpPr txBox="1"/>
          <p:nvPr/>
        </p:nvSpPr>
        <p:spPr>
          <a:xfrm>
            <a:off x="7210425" y="2364580"/>
            <a:ext cx="1695450" cy="2369880"/>
          </a:xfrm>
          <a:prstGeom prst="rect">
            <a:avLst/>
          </a:prstGeom>
          <a:noFill/>
          <a:ln>
            <a:solidFill>
              <a:schemeClr val="accent2"/>
            </a:solidFill>
          </a:ln>
        </p:spPr>
        <p:txBody>
          <a:bodyPr wrap="square" rtlCol="0">
            <a:spAutoFit/>
          </a:bodyPr>
          <a:lstStyle/>
          <a:p>
            <a:pPr algn="ctr"/>
            <a:endParaRPr lang="en-US" dirty="0">
              <a:solidFill>
                <a:schemeClr val="bg1"/>
              </a:solidFill>
              <a:latin typeface="Arial" panose="020B0604020202020204" pitchFamily="34" charset="0"/>
              <a:cs typeface="Arial" panose="020B0604020202020204" pitchFamily="34" charset="0"/>
            </a:endParaRPr>
          </a:p>
          <a:p>
            <a:pPr algn="ctr">
              <a:spcBef>
                <a:spcPts val="1800"/>
              </a:spcBef>
              <a:spcAft>
                <a:spcPts val="600"/>
              </a:spcAft>
            </a:pPr>
            <a:r>
              <a:rPr lang="en-US" sz="2000" b="1" dirty="0">
                <a:solidFill>
                  <a:schemeClr val="bg1"/>
                </a:solidFill>
                <a:latin typeface="Arial" panose="020B0604020202020204" pitchFamily="34" charset="0"/>
                <a:cs typeface="Arial" panose="020B0604020202020204" pitchFamily="34" charset="0"/>
              </a:rPr>
              <a:t>Audience</a:t>
            </a:r>
          </a:p>
          <a:p>
            <a:pPr algn="ctr"/>
            <a:r>
              <a:rPr lang="en-US" dirty="0">
                <a:solidFill>
                  <a:schemeClr val="bg1"/>
                </a:solidFill>
                <a:latin typeface="Arial" panose="020B0604020202020204" pitchFamily="34" charset="0"/>
                <a:cs typeface="Arial" panose="020B0604020202020204" pitchFamily="34" charset="0"/>
              </a:rPr>
              <a:t>Target population characteristics and needs</a:t>
            </a:r>
          </a:p>
          <a:p>
            <a:pPr algn="ctr"/>
            <a:endParaRPr lang="en-US"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8BF09C4-E779-03D7-98C5-8652BAEEBA6D}"/>
              </a:ext>
            </a:extLst>
          </p:cNvPr>
          <p:cNvSpPr txBox="1"/>
          <p:nvPr/>
        </p:nvSpPr>
        <p:spPr>
          <a:xfrm>
            <a:off x="9210675" y="2364580"/>
            <a:ext cx="1695450" cy="2369880"/>
          </a:xfrm>
          <a:prstGeom prst="rect">
            <a:avLst/>
          </a:prstGeom>
          <a:noFill/>
          <a:ln>
            <a:solidFill>
              <a:schemeClr val="accent2"/>
            </a:solidFill>
          </a:ln>
        </p:spPr>
        <p:txBody>
          <a:bodyPr wrap="square" rtlCol="0">
            <a:spAutoFit/>
          </a:bodyPr>
          <a:lstStyle/>
          <a:p>
            <a:pPr algn="ctr"/>
            <a:endParaRPr lang="en-US" dirty="0">
              <a:solidFill>
                <a:schemeClr val="bg1"/>
              </a:solidFill>
              <a:latin typeface="Arial" panose="020B0604020202020204" pitchFamily="34" charset="0"/>
              <a:cs typeface="Arial" panose="020B0604020202020204" pitchFamily="34" charset="0"/>
            </a:endParaRPr>
          </a:p>
          <a:p>
            <a:pPr algn="ctr">
              <a:spcBef>
                <a:spcPts val="1800"/>
              </a:spcBef>
              <a:spcAft>
                <a:spcPts val="600"/>
              </a:spcAft>
            </a:pPr>
            <a:r>
              <a:rPr lang="en-US" sz="2000" b="1" dirty="0">
                <a:solidFill>
                  <a:schemeClr val="bg1"/>
                </a:solidFill>
                <a:latin typeface="Arial" panose="020B0604020202020204" pitchFamily="34" charset="0"/>
                <a:cs typeface="Arial" panose="020B0604020202020204" pitchFamily="34" charset="0"/>
              </a:rPr>
              <a:t>Refinement</a:t>
            </a:r>
          </a:p>
          <a:p>
            <a:pPr algn="ctr"/>
            <a:r>
              <a:rPr lang="en-US" dirty="0">
                <a:solidFill>
                  <a:schemeClr val="bg1"/>
                </a:solidFill>
                <a:latin typeface="Arial" panose="020B0604020202020204" pitchFamily="34" charset="0"/>
                <a:cs typeface="Arial" panose="020B0604020202020204" pitchFamily="34" charset="0"/>
              </a:rPr>
              <a:t>Iterative improvement through feedback</a:t>
            </a:r>
          </a:p>
          <a:p>
            <a:pPr algn="ctr"/>
            <a:endParaRPr lang="en-US" dirty="0">
              <a:solidFill>
                <a:schemeClr val="bg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11F4CEE9-5F68-C01C-BD47-1A20743163C1}"/>
              </a:ext>
            </a:extLst>
          </p:cNvPr>
          <p:cNvSpPr/>
          <p:nvPr/>
        </p:nvSpPr>
        <p:spPr>
          <a:xfrm>
            <a:off x="1852614" y="2269330"/>
            <a:ext cx="523875" cy="52387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C</a:t>
            </a:r>
          </a:p>
        </p:txBody>
      </p:sp>
      <p:sp>
        <p:nvSpPr>
          <p:cNvPr id="11" name="Oval 10">
            <a:extLst>
              <a:ext uri="{FF2B5EF4-FFF2-40B4-BE49-F238E27FC236}">
                <a16:creationId xmlns:a16="http://schemas.microsoft.com/office/drawing/2014/main" id="{8D1D8D33-7AB7-4201-54F8-36A39B8FF27E}"/>
              </a:ext>
            </a:extLst>
          </p:cNvPr>
          <p:cNvSpPr/>
          <p:nvPr/>
        </p:nvSpPr>
        <p:spPr>
          <a:xfrm>
            <a:off x="3824288" y="2269330"/>
            <a:ext cx="523875" cy="52387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L</a:t>
            </a:r>
          </a:p>
        </p:txBody>
      </p:sp>
      <p:sp>
        <p:nvSpPr>
          <p:cNvPr id="12" name="Oval 11">
            <a:extLst>
              <a:ext uri="{FF2B5EF4-FFF2-40B4-BE49-F238E27FC236}">
                <a16:creationId xmlns:a16="http://schemas.microsoft.com/office/drawing/2014/main" id="{BB6B501B-FBDA-3B81-D07B-7A4763BFD653}"/>
              </a:ext>
            </a:extLst>
          </p:cNvPr>
          <p:cNvSpPr/>
          <p:nvPr/>
        </p:nvSpPr>
        <p:spPr>
          <a:xfrm>
            <a:off x="5795962" y="2269329"/>
            <a:ext cx="523875" cy="52387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E</a:t>
            </a:r>
          </a:p>
        </p:txBody>
      </p:sp>
      <p:sp>
        <p:nvSpPr>
          <p:cNvPr id="13" name="Oval 12">
            <a:extLst>
              <a:ext uri="{FF2B5EF4-FFF2-40B4-BE49-F238E27FC236}">
                <a16:creationId xmlns:a16="http://schemas.microsoft.com/office/drawing/2014/main" id="{F770CB99-7758-D15E-7FB7-C91F7BF08B06}"/>
              </a:ext>
            </a:extLst>
          </p:cNvPr>
          <p:cNvSpPr/>
          <p:nvPr/>
        </p:nvSpPr>
        <p:spPr>
          <a:xfrm>
            <a:off x="7796212" y="2264565"/>
            <a:ext cx="523875" cy="52387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A</a:t>
            </a:r>
          </a:p>
        </p:txBody>
      </p:sp>
      <p:sp>
        <p:nvSpPr>
          <p:cNvPr id="16" name="Oval 15">
            <a:extLst>
              <a:ext uri="{FF2B5EF4-FFF2-40B4-BE49-F238E27FC236}">
                <a16:creationId xmlns:a16="http://schemas.microsoft.com/office/drawing/2014/main" id="{AC9CFDB6-AD76-26A2-173F-EC17FE46FDCA}"/>
              </a:ext>
            </a:extLst>
          </p:cNvPr>
          <p:cNvSpPr/>
          <p:nvPr/>
        </p:nvSpPr>
        <p:spPr>
          <a:xfrm>
            <a:off x="9796462" y="2264564"/>
            <a:ext cx="523875" cy="52387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R</a:t>
            </a:r>
          </a:p>
        </p:txBody>
      </p:sp>
      <p:sp>
        <p:nvSpPr>
          <p:cNvPr id="17" name="TextBox 16">
            <a:extLst>
              <a:ext uri="{FF2B5EF4-FFF2-40B4-BE49-F238E27FC236}">
                <a16:creationId xmlns:a16="http://schemas.microsoft.com/office/drawing/2014/main" id="{97C20431-9D43-BAD8-D5D5-330E4A881884}"/>
              </a:ext>
            </a:extLst>
          </p:cNvPr>
          <p:cNvSpPr txBox="1"/>
          <p:nvPr/>
        </p:nvSpPr>
        <p:spPr>
          <a:xfrm>
            <a:off x="1019177" y="1495425"/>
            <a:ext cx="10229848" cy="461665"/>
          </a:xfrm>
          <a:prstGeom prst="rect">
            <a:avLst/>
          </a:prstGeom>
          <a:noFill/>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A structured approach to communicating with AI</a:t>
            </a:r>
          </a:p>
        </p:txBody>
      </p:sp>
      <p:sp>
        <p:nvSpPr>
          <p:cNvPr id="3" name="Rectangle 2">
            <a:extLst>
              <a:ext uri="{FF2B5EF4-FFF2-40B4-BE49-F238E27FC236}">
                <a16:creationId xmlns:a16="http://schemas.microsoft.com/office/drawing/2014/main" id="{ADEAE04B-598F-1852-5B74-1A70E5633545}"/>
              </a:ext>
            </a:extLst>
          </p:cNvPr>
          <p:cNvSpPr/>
          <p:nvPr/>
        </p:nvSpPr>
        <p:spPr>
          <a:xfrm>
            <a:off x="0" y="6353175"/>
            <a:ext cx="6007100" cy="368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AI &gt; </a:t>
            </a:r>
            <a:r>
              <a:rPr lang="en-US" dirty="0">
                <a:solidFill>
                  <a:schemeClr val="accent3"/>
                </a:solidFill>
              </a:rPr>
              <a:t>GENERATIVE</a:t>
            </a:r>
            <a:r>
              <a:rPr lang="en-US" dirty="0"/>
              <a:t> &gt; </a:t>
            </a:r>
            <a:r>
              <a:rPr lang="en-US" dirty="0">
                <a:solidFill>
                  <a:srgbClr val="FF0000"/>
                </a:solidFill>
              </a:rPr>
              <a:t>LARGE LANGUAGE MODELS</a:t>
            </a:r>
          </a:p>
        </p:txBody>
      </p:sp>
    </p:spTree>
    <p:extLst>
      <p:ext uri="{BB962C8B-B14F-4D97-AF65-F5344CB8AC3E}">
        <p14:creationId xmlns:p14="http://schemas.microsoft.com/office/powerpoint/2010/main" val="361479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2A9C-F2F4-CBB7-208B-357CAA03C748}"/>
              </a:ext>
            </a:extLst>
          </p:cNvPr>
          <p:cNvSpPr>
            <a:spLocks noGrp="1"/>
          </p:cNvSpPr>
          <p:nvPr>
            <p:ph type="title"/>
          </p:nvPr>
        </p:nvSpPr>
        <p:spPr/>
        <p:txBody>
          <a:bodyPr>
            <a:normAutofit fontScale="90000"/>
          </a:bodyPr>
          <a:lstStyle/>
          <a:p>
            <a:r>
              <a:rPr lang="en-US" dirty="0">
                <a:solidFill>
                  <a:schemeClr val="accent2"/>
                </a:solidFill>
              </a:rPr>
              <a:t>INFORMATION LITERACY IN THE AI ERA</a:t>
            </a:r>
          </a:p>
        </p:txBody>
      </p:sp>
      <p:sp>
        <p:nvSpPr>
          <p:cNvPr id="3" name="Text Placeholder 2">
            <a:extLst>
              <a:ext uri="{FF2B5EF4-FFF2-40B4-BE49-F238E27FC236}">
                <a16:creationId xmlns:a16="http://schemas.microsoft.com/office/drawing/2014/main" id="{DF930827-AEF0-6049-508B-1E12BD532163}"/>
              </a:ext>
            </a:extLst>
          </p:cNvPr>
          <p:cNvSpPr>
            <a:spLocks noGrp="1"/>
          </p:cNvSpPr>
          <p:nvPr>
            <p:ph type="body" sz="quarter" idx="13"/>
          </p:nvPr>
        </p:nvSpPr>
        <p:spPr>
          <a:xfrm>
            <a:off x="742949" y="3257548"/>
            <a:ext cx="5191125" cy="590550"/>
          </a:xfrm>
        </p:spPr>
        <p:txBody>
          <a:bodyPr/>
          <a:lstStyle/>
          <a:p>
            <a:r>
              <a:rPr lang="en-US" dirty="0">
                <a:solidFill>
                  <a:srgbClr val="00C8FF"/>
                </a:solidFill>
              </a:rPr>
              <a:t>Traditional Search</a:t>
            </a:r>
          </a:p>
        </p:txBody>
      </p:sp>
      <p:sp>
        <p:nvSpPr>
          <p:cNvPr id="4" name="Text Placeholder 3">
            <a:extLst>
              <a:ext uri="{FF2B5EF4-FFF2-40B4-BE49-F238E27FC236}">
                <a16:creationId xmlns:a16="http://schemas.microsoft.com/office/drawing/2014/main" id="{451ED8C0-F861-9BCF-DBA2-D1206130AE36}"/>
              </a:ext>
            </a:extLst>
          </p:cNvPr>
          <p:cNvSpPr>
            <a:spLocks noGrp="1"/>
          </p:cNvSpPr>
          <p:nvPr>
            <p:ph type="body" sz="quarter" idx="14"/>
          </p:nvPr>
        </p:nvSpPr>
        <p:spPr>
          <a:xfrm>
            <a:off x="6286500" y="3257548"/>
            <a:ext cx="5191125" cy="590550"/>
          </a:xfrm>
        </p:spPr>
        <p:txBody>
          <a:bodyPr/>
          <a:lstStyle/>
          <a:p>
            <a:r>
              <a:rPr lang="en-US" dirty="0">
                <a:solidFill>
                  <a:schemeClr val="accent2"/>
                </a:solidFill>
              </a:rPr>
              <a:t>AI-Enhanced Search</a:t>
            </a:r>
          </a:p>
        </p:txBody>
      </p:sp>
      <p:sp>
        <p:nvSpPr>
          <p:cNvPr id="5" name="Text Placeholder 4">
            <a:extLst>
              <a:ext uri="{FF2B5EF4-FFF2-40B4-BE49-F238E27FC236}">
                <a16:creationId xmlns:a16="http://schemas.microsoft.com/office/drawing/2014/main" id="{E93E4610-BD00-8FC4-3C7B-8B783D9E3A14}"/>
              </a:ext>
            </a:extLst>
          </p:cNvPr>
          <p:cNvSpPr>
            <a:spLocks noGrp="1"/>
          </p:cNvSpPr>
          <p:nvPr>
            <p:ph type="body" sz="quarter" idx="15"/>
          </p:nvPr>
        </p:nvSpPr>
        <p:spPr>
          <a:xfrm>
            <a:off x="742949" y="3886200"/>
            <a:ext cx="5191125" cy="2114548"/>
          </a:xfrm>
        </p:spPr>
        <p:txBody>
          <a:bodyPr/>
          <a:lstStyle/>
          <a:p>
            <a:r>
              <a:rPr lang="en-US" dirty="0"/>
              <a:t>Returns a list of links to relevant pages</a:t>
            </a:r>
          </a:p>
          <a:p>
            <a:r>
              <a:rPr lang="en-US" dirty="0"/>
              <a:t>User evaluates and synthesizes information</a:t>
            </a:r>
          </a:p>
        </p:txBody>
      </p:sp>
      <p:sp>
        <p:nvSpPr>
          <p:cNvPr id="6" name="Text Placeholder 5">
            <a:extLst>
              <a:ext uri="{FF2B5EF4-FFF2-40B4-BE49-F238E27FC236}">
                <a16:creationId xmlns:a16="http://schemas.microsoft.com/office/drawing/2014/main" id="{882F6843-DD16-DF72-C10B-23A3DB634D06}"/>
              </a:ext>
            </a:extLst>
          </p:cNvPr>
          <p:cNvSpPr>
            <a:spLocks noGrp="1"/>
          </p:cNvSpPr>
          <p:nvPr>
            <p:ph type="body" sz="quarter" idx="16"/>
          </p:nvPr>
        </p:nvSpPr>
        <p:spPr>
          <a:xfrm>
            <a:off x="6286500" y="3886199"/>
            <a:ext cx="5191125" cy="2114549"/>
          </a:xfrm>
        </p:spPr>
        <p:txBody>
          <a:bodyPr/>
          <a:lstStyle/>
          <a:p>
            <a:r>
              <a:rPr lang="en-US" dirty="0"/>
              <a:t>Provides synthesized answers from multiple sources</a:t>
            </a:r>
          </a:p>
          <a:p>
            <a:r>
              <a:rPr lang="en-US" dirty="0"/>
              <a:t>AI pre-processes and summarizes information</a:t>
            </a:r>
          </a:p>
        </p:txBody>
      </p:sp>
      <p:sp>
        <p:nvSpPr>
          <p:cNvPr id="7" name="Rectangle 6">
            <a:extLst>
              <a:ext uri="{FF2B5EF4-FFF2-40B4-BE49-F238E27FC236}">
                <a16:creationId xmlns:a16="http://schemas.microsoft.com/office/drawing/2014/main" id="{8C9B25F7-47BE-5961-2B06-06B65177A5D7}"/>
              </a:ext>
            </a:extLst>
          </p:cNvPr>
          <p:cNvSpPr/>
          <p:nvPr/>
        </p:nvSpPr>
        <p:spPr>
          <a:xfrm>
            <a:off x="857250" y="1209962"/>
            <a:ext cx="10467975" cy="1895187"/>
          </a:xfrm>
          <a:prstGeom prst="rect">
            <a:avLst/>
          </a:prstGeom>
          <a:solidFill>
            <a:schemeClr val="tx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600" b="1" dirty="0">
                <a:solidFill>
                  <a:schemeClr val="accent2"/>
                </a:solidFill>
                <a:latin typeface="Arial" panose="020B0604020202020204" pitchFamily="34" charset="0"/>
                <a:cs typeface="Arial" panose="020B0604020202020204" pitchFamily="34" charset="0"/>
              </a:rPr>
              <a:t>Retrieval-Augmented Generation (RAG)</a:t>
            </a:r>
          </a:p>
          <a:p>
            <a:pPr marL="285750" indent="-285750">
              <a:buFont typeface="Wingdings" panose="05000000000000000000" pitchFamily="2" charset="2"/>
              <a:buChar char="§"/>
            </a:pPr>
            <a:r>
              <a:rPr lang="en-US" sz="2200" dirty="0">
                <a:latin typeface="Arial" panose="020B0604020202020204" pitchFamily="34" charset="0"/>
                <a:cs typeface="Arial" panose="020B0604020202020204" pitchFamily="34" charset="0"/>
              </a:rPr>
              <a:t>LLMs accessing and synthesizing information from databases, incl. web search results</a:t>
            </a:r>
          </a:p>
          <a:p>
            <a:pPr marL="285750" indent="-285750">
              <a:spcBef>
                <a:spcPts val="600"/>
              </a:spcBef>
              <a:buFont typeface="Wingdings" panose="05000000000000000000" pitchFamily="2" charset="2"/>
              <a:buChar char="§"/>
            </a:pPr>
            <a:r>
              <a:rPr lang="en-US" sz="2200" dirty="0">
                <a:latin typeface="Arial" panose="020B0604020202020204" pitchFamily="34" charset="0"/>
                <a:cs typeface="Arial" panose="020B0604020202020204" pitchFamily="34" charset="0"/>
              </a:rPr>
              <a:t>Integration with search engines (Google’s Gemini Overviews, Bing Chat)</a:t>
            </a:r>
          </a:p>
        </p:txBody>
      </p:sp>
      <p:sp>
        <p:nvSpPr>
          <p:cNvPr id="8" name="Rectangle 7">
            <a:extLst>
              <a:ext uri="{FF2B5EF4-FFF2-40B4-BE49-F238E27FC236}">
                <a16:creationId xmlns:a16="http://schemas.microsoft.com/office/drawing/2014/main" id="{C6932349-381F-9059-A144-5267532AC827}"/>
              </a:ext>
            </a:extLst>
          </p:cNvPr>
          <p:cNvSpPr/>
          <p:nvPr/>
        </p:nvSpPr>
        <p:spPr>
          <a:xfrm>
            <a:off x="-1" y="6353175"/>
            <a:ext cx="7172325" cy="368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AI &gt; </a:t>
            </a:r>
            <a:r>
              <a:rPr lang="en-US" dirty="0">
                <a:solidFill>
                  <a:schemeClr val="accent3"/>
                </a:solidFill>
              </a:rPr>
              <a:t>GENERATIVE</a:t>
            </a:r>
            <a:r>
              <a:rPr lang="en-US" dirty="0"/>
              <a:t> &gt; </a:t>
            </a:r>
            <a:r>
              <a:rPr lang="en-US" dirty="0">
                <a:solidFill>
                  <a:srgbClr val="FF0000"/>
                </a:solidFill>
              </a:rPr>
              <a:t>RETRIEVAL-AUGMENTED GENERATION</a:t>
            </a:r>
          </a:p>
        </p:txBody>
      </p:sp>
    </p:spTree>
    <p:extLst>
      <p:ext uri="{BB962C8B-B14F-4D97-AF65-F5344CB8AC3E}">
        <p14:creationId xmlns:p14="http://schemas.microsoft.com/office/powerpoint/2010/main" val="269517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B6950-5278-DF04-87B3-A60392E4A2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5EAD2-0123-7AA5-A0C5-E3BC81AECC1B}"/>
              </a:ext>
            </a:extLst>
          </p:cNvPr>
          <p:cNvSpPr>
            <a:spLocks noGrp="1"/>
          </p:cNvSpPr>
          <p:nvPr>
            <p:ph type="title"/>
          </p:nvPr>
        </p:nvSpPr>
        <p:spPr/>
        <p:txBody>
          <a:bodyPr>
            <a:normAutofit fontScale="90000"/>
          </a:bodyPr>
          <a:lstStyle/>
          <a:p>
            <a:r>
              <a:rPr lang="en-US" dirty="0">
                <a:solidFill>
                  <a:schemeClr val="accent2"/>
                </a:solidFill>
              </a:rPr>
              <a:t>INFORMATION LITERACY IN THE AI ERA</a:t>
            </a:r>
          </a:p>
        </p:txBody>
      </p:sp>
      <p:sp>
        <p:nvSpPr>
          <p:cNvPr id="3" name="Text Placeholder 2">
            <a:extLst>
              <a:ext uri="{FF2B5EF4-FFF2-40B4-BE49-F238E27FC236}">
                <a16:creationId xmlns:a16="http://schemas.microsoft.com/office/drawing/2014/main" id="{786D00CB-00B2-B06C-4E2C-B1C061AB49DB}"/>
              </a:ext>
            </a:extLst>
          </p:cNvPr>
          <p:cNvSpPr>
            <a:spLocks noGrp="1"/>
          </p:cNvSpPr>
          <p:nvPr>
            <p:ph type="body" sz="quarter" idx="13"/>
          </p:nvPr>
        </p:nvSpPr>
        <p:spPr>
          <a:xfrm>
            <a:off x="849311" y="2618797"/>
            <a:ext cx="5191125" cy="590550"/>
          </a:xfrm>
        </p:spPr>
        <p:txBody>
          <a:bodyPr>
            <a:normAutofit/>
          </a:bodyPr>
          <a:lstStyle/>
          <a:p>
            <a:r>
              <a:rPr lang="en-US" sz="2400" dirty="0">
                <a:solidFill>
                  <a:srgbClr val="00C8FF"/>
                </a:solidFill>
              </a:rPr>
              <a:t>Traditional Search</a:t>
            </a:r>
          </a:p>
        </p:txBody>
      </p:sp>
      <p:sp>
        <p:nvSpPr>
          <p:cNvPr id="4" name="Text Placeholder 3">
            <a:extLst>
              <a:ext uri="{FF2B5EF4-FFF2-40B4-BE49-F238E27FC236}">
                <a16:creationId xmlns:a16="http://schemas.microsoft.com/office/drawing/2014/main" id="{EE7AE3ED-17C2-3D8D-F751-C7E3C33E4BA2}"/>
              </a:ext>
            </a:extLst>
          </p:cNvPr>
          <p:cNvSpPr>
            <a:spLocks noGrp="1"/>
          </p:cNvSpPr>
          <p:nvPr>
            <p:ph type="body" sz="quarter" idx="14"/>
          </p:nvPr>
        </p:nvSpPr>
        <p:spPr>
          <a:xfrm>
            <a:off x="6286500" y="2618797"/>
            <a:ext cx="5191125" cy="590550"/>
          </a:xfrm>
        </p:spPr>
        <p:txBody>
          <a:bodyPr>
            <a:normAutofit/>
          </a:bodyPr>
          <a:lstStyle/>
          <a:p>
            <a:r>
              <a:rPr lang="en-US" sz="2400" dirty="0">
                <a:solidFill>
                  <a:schemeClr val="accent2"/>
                </a:solidFill>
              </a:rPr>
              <a:t>AI-Enhanced Search</a:t>
            </a:r>
          </a:p>
        </p:txBody>
      </p:sp>
      <p:sp>
        <p:nvSpPr>
          <p:cNvPr id="7" name="Rectangle 6">
            <a:extLst>
              <a:ext uri="{FF2B5EF4-FFF2-40B4-BE49-F238E27FC236}">
                <a16:creationId xmlns:a16="http://schemas.microsoft.com/office/drawing/2014/main" id="{99AFA249-138F-7343-027F-FE50B427A9DE}"/>
              </a:ext>
            </a:extLst>
          </p:cNvPr>
          <p:cNvSpPr/>
          <p:nvPr/>
        </p:nvSpPr>
        <p:spPr>
          <a:xfrm>
            <a:off x="857250" y="1209963"/>
            <a:ext cx="10467975" cy="1314162"/>
          </a:xfrm>
          <a:prstGeom prst="rect">
            <a:avLst/>
          </a:prstGeom>
          <a:solidFill>
            <a:schemeClr val="tx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400" b="1" dirty="0">
                <a:solidFill>
                  <a:schemeClr val="accent2"/>
                </a:solidFill>
                <a:latin typeface="Arial" panose="020B0604020202020204" pitchFamily="34" charset="0"/>
                <a:cs typeface="Arial" panose="020B0604020202020204" pitchFamily="34" charset="0"/>
              </a:rPr>
              <a:t>Is AI-Enhanced Search Bad?</a:t>
            </a:r>
          </a:p>
          <a:p>
            <a:r>
              <a:rPr lang="en-US" sz="2000" dirty="0">
                <a:latin typeface="Arial" panose="020B0604020202020204" pitchFamily="34" charset="0"/>
                <a:cs typeface="Arial" panose="020B0604020202020204" pitchFamily="34" charset="0"/>
              </a:rPr>
              <a:t>In some ways, yes. In other ways, it may be more helpful than modern web search engines. Depends on your use case. </a:t>
            </a:r>
            <a:r>
              <a:rPr lang="en-US" sz="2000" i="1" dirty="0">
                <a:latin typeface="Arial" panose="020B0604020202020204" pitchFamily="34" charset="0"/>
                <a:cs typeface="Arial" panose="020B0604020202020204" pitchFamily="34" charset="0"/>
              </a:rPr>
              <a:t>Ex.: I prefer traditional search when looking for reliable sources, Gemini for quick answers to coding questions.</a:t>
            </a:r>
          </a:p>
        </p:txBody>
      </p:sp>
      <p:pic>
        <p:nvPicPr>
          <p:cNvPr id="3074" name="Picture 2">
            <a:extLst>
              <a:ext uri="{FF2B5EF4-FFF2-40B4-BE49-F238E27FC236}">
                <a16:creationId xmlns:a16="http://schemas.microsoft.com/office/drawing/2014/main" id="{66DB9566-138E-65C6-E496-692D49823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014" y="3009899"/>
            <a:ext cx="5183817" cy="36407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DN media">
            <a:extLst>
              <a:ext uri="{FF2B5EF4-FFF2-40B4-BE49-F238E27FC236}">
                <a16:creationId xmlns:a16="http://schemas.microsoft.com/office/drawing/2014/main" id="{3006BAFA-4E2D-1806-6080-66B2BD6AD5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579"/>
          <a:stretch>
            <a:fillRect/>
          </a:stretch>
        </p:blipFill>
        <p:spPr bwMode="auto">
          <a:xfrm>
            <a:off x="6391138" y="3009899"/>
            <a:ext cx="4981848" cy="373597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DN media">
            <a:extLst>
              <a:ext uri="{FF2B5EF4-FFF2-40B4-BE49-F238E27FC236}">
                <a16:creationId xmlns:a16="http://schemas.microsoft.com/office/drawing/2014/main" id="{BDC515A0-30EA-9A4C-5DB6-BBA7E7142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735" y="3915091"/>
            <a:ext cx="2476500" cy="241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3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BD51-A325-D054-6229-231E9C609245}"/>
              </a:ext>
            </a:extLst>
          </p:cNvPr>
          <p:cNvSpPr>
            <a:spLocks noGrp="1"/>
          </p:cNvSpPr>
          <p:nvPr>
            <p:ph type="title"/>
          </p:nvPr>
        </p:nvSpPr>
        <p:spPr/>
        <p:txBody>
          <a:bodyPr/>
          <a:lstStyle/>
          <a:p>
            <a:r>
              <a:rPr lang="en-US" dirty="0"/>
              <a:t>RYAN’S AI RESOURCES</a:t>
            </a:r>
          </a:p>
        </p:txBody>
      </p:sp>
      <p:sp>
        <p:nvSpPr>
          <p:cNvPr id="3" name="Text Placeholder 2">
            <a:extLst>
              <a:ext uri="{FF2B5EF4-FFF2-40B4-BE49-F238E27FC236}">
                <a16:creationId xmlns:a16="http://schemas.microsoft.com/office/drawing/2014/main" id="{9E9B3252-E0CD-84F3-32C5-A984360DA93D}"/>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806535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1621-65AB-0FCF-1FDA-8ABA314D47A3}"/>
              </a:ext>
            </a:extLst>
          </p:cNvPr>
          <p:cNvSpPr>
            <a:spLocks noGrp="1"/>
          </p:cNvSpPr>
          <p:nvPr>
            <p:ph type="title"/>
          </p:nvPr>
        </p:nvSpPr>
        <p:spPr>
          <a:xfrm>
            <a:off x="1542472" y="136525"/>
            <a:ext cx="10335203" cy="685511"/>
          </a:xfrm>
        </p:spPr>
        <p:txBody>
          <a:bodyPr>
            <a:noAutofit/>
          </a:bodyPr>
          <a:lstStyle/>
          <a:p>
            <a:r>
              <a:rPr lang="en-US" sz="3200" dirty="0"/>
              <a:t>PROMPTING TECHNIQUES (WAYS TO BE CLEAR)</a:t>
            </a:r>
          </a:p>
        </p:txBody>
      </p:sp>
      <p:graphicFrame>
        <p:nvGraphicFramePr>
          <p:cNvPr id="6" name="Content Placeholder 5">
            <a:extLst>
              <a:ext uri="{FF2B5EF4-FFF2-40B4-BE49-F238E27FC236}">
                <a16:creationId xmlns:a16="http://schemas.microsoft.com/office/drawing/2014/main" id="{218F85E8-139B-8395-F167-A606A8EFDB97}"/>
              </a:ext>
            </a:extLst>
          </p:cNvPr>
          <p:cNvGraphicFramePr>
            <a:graphicFrameLocks noGrp="1"/>
          </p:cNvGraphicFramePr>
          <p:nvPr>
            <p:ph idx="1"/>
            <p:extLst>
              <p:ext uri="{D42A27DB-BD31-4B8C-83A1-F6EECF244321}">
                <p14:modId xmlns:p14="http://schemas.microsoft.com/office/powerpoint/2010/main" val="3426747135"/>
              </p:ext>
            </p:extLst>
          </p:nvPr>
        </p:nvGraphicFramePr>
        <p:xfrm>
          <a:off x="857248" y="1110613"/>
          <a:ext cx="10944227" cy="5372949"/>
        </p:xfrm>
        <a:graphic>
          <a:graphicData uri="http://schemas.openxmlformats.org/drawingml/2006/table">
            <a:tbl>
              <a:tblPr firstRow="1" bandRow="1">
                <a:tableStyleId>{68D230F3-CF80-4859-8CE7-A43EE81993B5}</a:tableStyleId>
              </a:tblPr>
              <a:tblGrid>
                <a:gridCol w="1724027">
                  <a:extLst>
                    <a:ext uri="{9D8B030D-6E8A-4147-A177-3AD203B41FA5}">
                      <a16:colId xmlns:a16="http://schemas.microsoft.com/office/drawing/2014/main" val="3136758335"/>
                    </a:ext>
                  </a:extLst>
                </a:gridCol>
                <a:gridCol w="4343400">
                  <a:extLst>
                    <a:ext uri="{9D8B030D-6E8A-4147-A177-3AD203B41FA5}">
                      <a16:colId xmlns:a16="http://schemas.microsoft.com/office/drawing/2014/main" val="3719601964"/>
                    </a:ext>
                  </a:extLst>
                </a:gridCol>
                <a:gridCol w="4876800">
                  <a:extLst>
                    <a:ext uri="{9D8B030D-6E8A-4147-A177-3AD203B41FA5}">
                      <a16:colId xmlns:a16="http://schemas.microsoft.com/office/drawing/2014/main" val="1890193942"/>
                    </a:ext>
                  </a:extLst>
                </a:gridCol>
              </a:tblGrid>
              <a:tr h="427993">
                <a:tc>
                  <a:txBody>
                    <a:bodyPr/>
                    <a:lstStyle/>
                    <a:p>
                      <a:r>
                        <a:rPr lang="en-US" sz="1400" dirty="0">
                          <a:solidFill>
                            <a:schemeClr val="bg1"/>
                          </a:solidFill>
                          <a:latin typeface="Arial" panose="020B0604020202020204" pitchFamily="34" charset="0"/>
                          <a:cs typeface="Arial" panose="020B0604020202020204" pitchFamily="34" charset="0"/>
                        </a:rPr>
                        <a:t>Prompt Attribute</a:t>
                      </a:r>
                    </a:p>
                  </a:txBody>
                  <a:tcPr/>
                </a:tc>
                <a:tc>
                  <a:txBody>
                    <a:bodyPr/>
                    <a:lstStyle/>
                    <a:p>
                      <a:r>
                        <a:rPr lang="en-US" sz="1400" dirty="0">
                          <a:solidFill>
                            <a:schemeClr val="bg1"/>
                          </a:solidFill>
                          <a:latin typeface="Arial" panose="020B0604020202020204" pitchFamily="34" charset="0"/>
                          <a:cs typeface="Arial" panose="020B0604020202020204" pitchFamily="34" charset="0"/>
                        </a:rPr>
                        <a:t>Description</a:t>
                      </a:r>
                    </a:p>
                  </a:txBody>
                  <a:tcPr/>
                </a:tc>
                <a:tc>
                  <a:txBody>
                    <a:bodyPr/>
                    <a:lstStyle/>
                    <a:p>
                      <a:r>
                        <a:rPr lang="en-US" sz="1400" dirty="0">
                          <a:solidFill>
                            <a:schemeClr val="bg1"/>
                          </a:solidFill>
                          <a:latin typeface="Arial" panose="020B0604020202020204" pitchFamily="34" charset="0"/>
                          <a:cs typeface="Arial" panose="020B0604020202020204" pitchFamily="34" charset="0"/>
                        </a:rPr>
                        <a:t>Example</a:t>
                      </a:r>
                    </a:p>
                  </a:txBody>
                  <a:tcPr/>
                </a:tc>
                <a:extLst>
                  <a:ext uri="{0D108BD9-81ED-4DB2-BD59-A6C34878D82A}">
                    <a16:rowId xmlns:a16="http://schemas.microsoft.com/office/drawing/2014/main" val="3471758800"/>
                  </a:ext>
                </a:extLst>
              </a:tr>
              <a:tr h="697018">
                <a:tc>
                  <a:txBody>
                    <a:bodyPr/>
                    <a:lstStyle/>
                    <a:p>
                      <a:r>
                        <a:rPr lang="en-US" sz="1400" dirty="0">
                          <a:solidFill>
                            <a:schemeClr val="bg1"/>
                          </a:solidFill>
                          <a:latin typeface="Arial" panose="020B0604020202020204" pitchFamily="34" charset="0"/>
                          <a:cs typeface="Arial" panose="020B0604020202020204" pitchFamily="34" charset="0"/>
                        </a:rPr>
                        <a:t>Role-playing power</a:t>
                      </a:r>
                    </a:p>
                  </a:txBody>
                  <a:tcPr/>
                </a:tc>
                <a:tc>
                  <a:txBody>
                    <a:bodyPr/>
                    <a:lstStyle/>
                    <a:p>
                      <a:r>
                        <a:rPr lang="en-US" sz="1400" dirty="0">
                          <a:solidFill>
                            <a:schemeClr val="bg1"/>
                          </a:solidFill>
                          <a:latin typeface="Arial" panose="020B0604020202020204" pitchFamily="34" charset="0"/>
                          <a:cs typeface="Arial" panose="020B0604020202020204" pitchFamily="34" charset="0"/>
                        </a:rPr>
                        <a:t>Set a specific persona, define a scenario, and outline a task to tailor the tone and response style toward your goal.</a:t>
                      </a:r>
                    </a:p>
                  </a:txBody>
                  <a:tcPr/>
                </a:tc>
                <a:tc>
                  <a:txBody>
                    <a:bodyPr/>
                    <a:lstStyle/>
                    <a:p>
                      <a:r>
                        <a:rPr lang="en-US" sz="1100" dirty="0">
                          <a:solidFill>
                            <a:schemeClr val="bg1"/>
                          </a:solidFill>
                          <a:latin typeface="Arial" panose="020B0604020202020204" pitchFamily="34" charset="0"/>
                          <a:cs typeface="Arial" panose="020B0604020202020204" pitchFamily="34" charset="0"/>
                        </a:rPr>
                        <a:t>You are a personal assistant. I'm feeling overwhelmed and don't know where to start my day. Give me a simple, step-by-step plan to get organized and feel more productive.</a:t>
                      </a:r>
                    </a:p>
                  </a:txBody>
                  <a:tcPr/>
                </a:tc>
                <a:extLst>
                  <a:ext uri="{0D108BD9-81ED-4DB2-BD59-A6C34878D82A}">
                    <a16:rowId xmlns:a16="http://schemas.microsoft.com/office/drawing/2014/main" val="1667047033"/>
                  </a:ext>
                </a:extLst>
              </a:tr>
              <a:tr h="697018">
                <a:tc>
                  <a:txBody>
                    <a:bodyPr/>
                    <a:lstStyle/>
                    <a:p>
                      <a:r>
                        <a:rPr lang="en-US" sz="1400" dirty="0">
                          <a:solidFill>
                            <a:schemeClr val="bg1"/>
                          </a:solidFill>
                          <a:latin typeface="Arial" panose="020B0604020202020204" pitchFamily="34" charset="0"/>
                          <a:cs typeface="Arial" panose="020B0604020202020204" pitchFamily="34" charset="0"/>
                        </a:rPr>
                        <a:t>Formatting control</a:t>
                      </a:r>
                    </a:p>
                  </a:txBody>
                  <a:tcPr/>
                </a:tc>
                <a:tc>
                  <a:txBody>
                    <a:bodyPr/>
                    <a:lstStyle/>
                    <a:p>
                      <a:r>
                        <a:rPr lang="en-US" sz="1400" dirty="0">
                          <a:solidFill>
                            <a:schemeClr val="bg1"/>
                          </a:solidFill>
                          <a:latin typeface="Arial" panose="020B0604020202020204" pitchFamily="34" charset="0"/>
                          <a:cs typeface="Arial" panose="020B0604020202020204" pitchFamily="34" charset="0"/>
                        </a:rPr>
                        <a:t>Specify how the response is to be formatted and/or what file format to use. Ensure the output is suitable for your use case, identify trends more easily.</a:t>
                      </a:r>
                    </a:p>
                  </a:txBody>
                  <a:tcPr/>
                </a:tc>
                <a:tc>
                  <a:txBody>
                    <a:bodyPr/>
                    <a:lstStyle/>
                    <a:p>
                      <a:r>
                        <a:rPr lang="en-US" sz="1100" dirty="0">
                          <a:solidFill>
                            <a:schemeClr val="bg1"/>
                          </a:solidFill>
                          <a:latin typeface="Arial" panose="020B0604020202020204" pitchFamily="34" charset="0"/>
                          <a:cs typeface="Arial" panose="020B0604020202020204" pitchFamily="34" charset="0"/>
                        </a:rPr>
                        <a:t>Analyze the two sources I uploaded and create a comparison between each source. Format your response as a table with these columns: Author, Title, Thesis, Key Point. Include 5 key comparison points.</a:t>
                      </a:r>
                    </a:p>
                  </a:txBody>
                  <a:tcPr/>
                </a:tc>
                <a:extLst>
                  <a:ext uri="{0D108BD9-81ED-4DB2-BD59-A6C34878D82A}">
                    <a16:rowId xmlns:a16="http://schemas.microsoft.com/office/drawing/2014/main" val="175017133"/>
                  </a:ext>
                </a:extLst>
              </a:tr>
              <a:tr h="697018">
                <a:tc>
                  <a:txBody>
                    <a:bodyPr/>
                    <a:lstStyle/>
                    <a:p>
                      <a:r>
                        <a:rPr lang="en-US" sz="1400" dirty="0">
                          <a:solidFill>
                            <a:schemeClr val="bg1"/>
                          </a:solidFill>
                          <a:latin typeface="Arial" panose="020B0604020202020204" pitchFamily="34" charset="0"/>
                          <a:cs typeface="Arial" panose="020B0604020202020204" pitchFamily="34" charset="0"/>
                        </a:rPr>
                        <a:t>Style mirroring</a:t>
                      </a:r>
                    </a:p>
                  </a:txBody>
                  <a:tcPr/>
                </a:tc>
                <a:tc>
                  <a:txBody>
                    <a:bodyPr/>
                    <a:lstStyle/>
                    <a:p>
                      <a:r>
                        <a:rPr lang="en-US" sz="1400" dirty="0">
                          <a:solidFill>
                            <a:schemeClr val="bg1"/>
                          </a:solidFill>
                          <a:latin typeface="Arial" panose="020B0604020202020204" pitchFamily="34" charset="0"/>
                          <a:cs typeface="Arial" panose="020B0604020202020204" pitchFamily="34" charset="0"/>
                        </a:rPr>
                        <a:t>Generate responses or artifacts that already capture your writing style to some extent.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rial" panose="020B0604020202020204" pitchFamily="34" charset="0"/>
                          <a:cs typeface="Arial" panose="020B0604020202020204" pitchFamily="34" charset="0"/>
                        </a:rPr>
                        <a:t>Analyze my writing style in these examples. Now please write a follow-up email to this client’s email using my writing structure and tone.</a:t>
                      </a:r>
                    </a:p>
                  </a:txBody>
                  <a:tcPr/>
                </a:tc>
                <a:extLst>
                  <a:ext uri="{0D108BD9-81ED-4DB2-BD59-A6C34878D82A}">
                    <a16:rowId xmlns:a16="http://schemas.microsoft.com/office/drawing/2014/main" val="3449715031"/>
                  </a:ext>
                </a:extLst>
              </a:tr>
              <a:tr h="697018">
                <a:tc>
                  <a:txBody>
                    <a:bodyPr/>
                    <a:lstStyle/>
                    <a:p>
                      <a:r>
                        <a:rPr lang="en-US" sz="1400" dirty="0">
                          <a:solidFill>
                            <a:schemeClr val="bg1"/>
                          </a:solidFill>
                          <a:latin typeface="Arial" panose="020B0604020202020204" pitchFamily="34" charset="0"/>
                          <a:cs typeface="Arial" panose="020B0604020202020204" pitchFamily="34" charset="0"/>
                        </a:rPr>
                        <a:t>Error correction</a:t>
                      </a:r>
                    </a:p>
                    <a:p>
                      <a:r>
                        <a:rPr lang="en-US" sz="1400" dirty="0">
                          <a:solidFill>
                            <a:schemeClr val="bg1"/>
                          </a:solidFill>
                          <a:latin typeface="Arial" panose="020B0604020202020204" pitchFamily="34" charset="0"/>
                          <a:cs typeface="Arial" panose="020B0604020202020204" pitchFamily="34" charset="0"/>
                        </a:rPr>
                        <a:t>/Refinement</a:t>
                      </a:r>
                    </a:p>
                  </a:txBody>
                  <a:tcPr/>
                </a:tc>
                <a:tc>
                  <a:txBody>
                    <a:bodyPr/>
                    <a:lstStyle/>
                    <a:p>
                      <a:r>
                        <a:rPr lang="en-US" sz="1400" dirty="0">
                          <a:solidFill>
                            <a:schemeClr val="bg1"/>
                          </a:solidFill>
                          <a:latin typeface="Arial" panose="020B0604020202020204" pitchFamily="34" charset="0"/>
                          <a:cs typeface="Arial" panose="020B0604020202020204" pitchFamily="34" charset="0"/>
                        </a:rPr>
                        <a:t>Revise an artifact or regenerate a response without starting from scratch.</a:t>
                      </a:r>
                    </a:p>
                  </a:txBody>
                  <a:tcPr/>
                </a:tc>
                <a:tc>
                  <a:txBody>
                    <a:bodyPr/>
                    <a:lstStyle/>
                    <a:p>
                      <a:r>
                        <a:rPr lang="en-US" sz="1100" dirty="0">
                          <a:solidFill>
                            <a:schemeClr val="bg1"/>
                          </a:solidFill>
                          <a:latin typeface="Arial" panose="020B0604020202020204" pitchFamily="34" charset="0"/>
                          <a:cs typeface="Arial" panose="020B0604020202020204" pitchFamily="34" charset="0"/>
                        </a:rPr>
                        <a:t>This diagram is too technical for my audience. Let’s revise it to remove the jargon and design it to be suitable for a high-school-age audience without previous exposure to machine learning.</a:t>
                      </a:r>
                    </a:p>
                  </a:txBody>
                  <a:tcPr/>
                </a:tc>
                <a:extLst>
                  <a:ext uri="{0D108BD9-81ED-4DB2-BD59-A6C34878D82A}">
                    <a16:rowId xmlns:a16="http://schemas.microsoft.com/office/drawing/2014/main" val="1999886630"/>
                  </a:ext>
                </a:extLst>
              </a:tr>
              <a:tr h="697018">
                <a:tc>
                  <a:txBody>
                    <a:bodyPr/>
                    <a:lstStyle/>
                    <a:p>
                      <a:r>
                        <a:rPr lang="en-US" sz="1400" dirty="0">
                          <a:solidFill>
                            <a:schemeClr val="bg1"/>
                          </a:solidFill>
                          <a:latin typeface="Arial" panose="020B0604020202020204" pitchFamily="34" charset="0"/>
                          <a:cs typeface="Arial" panose="020B0604020202020204" pitchFamily="34" charset="0"/>
                        </a:rPr>
                        <a:t>Data analysis</a:t>
                      </a:r>
                    </a:p>
                  </a:txBody>
                  <a:tcPr/>
                </a:tc>
                <a:tc>
                  <a:txBody>
                    <a:bodyPr/>
                    <a:lstStyle/>
                    <a:p>
                      <a:r>
                        <a:rPr lang="en-US" sz="1400" dirty="0">
                          <a:solidFill>
                            <a:schemeClr val="bg1"/>
                          </a:solidFill>
                          <a:latin typeface="Arial" panose="020B0604020202020204" pitchFamily="34" charset="0"/>
                          <a:cs typeface="Arial" panose="020B0604020202020204" pitchFamily="34" charset="0"/>
                        </a:rPr>
                        <a:t>Lean on AI for quick analyses. I recommend verifying the trends discovered, as it can make mistakes, especially with complex data formats or instructions.</a:t>
                      </a:r>
                    </a:p>
                  </a:txBody>
                  <a:tcPr/>
                </a:tc>
                <a:tc>
                  <a:txBody>
                    <a:bodyPr/>
                    <a:lstStyle/>
                    <a:p>
                      <a:r>
                        <a:rPr lang="en-US" sz="1100" dirty="0">
                          <a:solidFill>
                            <a:schemeClr val="bg1"/>
                          </a:solidFill>
                          <a:latin typeface="Arial" panose="020B0604020202020204" pitchFamily="34" charset="0"/>
                          <a:cs typeface="Arial" panose="020B0604020202020204" pitchFamily="34" charset="0"/>
                        </a:rPr>
                        <a:t>The attached CSV file reflects sales records from the past quarter. Each row is a unique sale. Carefully analyze the records identifying seasonal trends, outliers, and anomalies. Then make 3 recommendations about how to maximize sales revenue in the next quarter, presenting your findings in an executive summary with focused visualizations.</a:t>
                      </a:r>
                    </a:p>
                  </a:txBody>
                  <a:tcPr/>
                </a:tc>
                <a:extLst>
                  <a:ext uri="{0D108BD9-81ED-4DB2-BD59-A6C34878D82A}">
                    <a16:rowId xmlns:a16="http://schemas.microsoft.com/office/drawing/2014/main" val="3664029342"/>
                  </a:ext>
                </a:extLst>
              </a:tr>
              <a:tr h="697018">
                <a:tc>
                  <a:txBody>
                    <a:bodyPr/>
                    <a:lstStyle/>
                    <a:p>
                      <a:r>
                        <a:rPr lang="en-US" sz="1400" dirty="0">
                          <a:solidFill>
                            <a:schemeClr val="bg1"/>
                          </a:solidFill>
                          <a:latin typeface="Arial" panose="020B0604020202020204" pitchFamily="34" charset="0"/>
                          <a:cs typeface="Arial" panose="020B0604020202020204" pitchFamily="34" charset="0"/>
                        </a:rPr>
                        <a:t>Tutoring</a:t>
                      </a:r>
                    </a:p>
                  </a:txBody>
                  <a:tcPr/>
                </a:tc>
                <a:tc>
                  <a:txBody>
                    <a:bodyPr/>
                    <a:lstStyle/>
                    <a:p>
                      <a:r>
                        <a:rPr lang="en-US" sz="1400" dirty="0">
                          <a:solidFill>
                            <a:schemeClr val="bg1"/>
                          </a:solidFill>
                          <a:latin typeface="Arial" panose="020B0604020202020204" pitchFamily="34" charset="0"/>
                          <a:cs typeface="Arial" panose="020B0604020202020204" pitchFamily="34" charset="0"/>
                        </a:rPr>
                        <a:t>Use AI to quickly synthesize information and tutor you on a topic. Powerful, paid AI models will even be able to create interactive digital artifacts like flashcards, quizzes, and scenario-based games. Just be specific about what you’re wanting.</a:t>
                      </a:r>
                    </a:p>
                  </a:txBody>
                  <a:tcPr/>
                </a:tc>
                <a:tc>
                  <a:txBody>
                    <a:bodyPr/>
                    <a:lstStyle/>
                    <a:p>
                      <a:r>
                        <a:rPr lang="en-US" sz="1100" dirty="0">
                          <a:solidFill>
                            <a:schemeClr val="bg1"/>
                          </a:solidFill>
                          <a:latin typeface="Arial" panose="020B0604020202020204" pitchFamily="34" charset="0"/>
                          <a:cs typeface="Arial" panose="020B0604020202020204" pitchFamily="34" charset="0"/>
                        </a:rPr>
                        <a:t>I need to learn about the fundamentals of AI and Machine Learning, and I tend to learn best through practical examples. Please carefully review my professor’s notes for key terms, concepts, and themes. Then create a personalized learning path: start with a knowledge assessment to see what I already know, then create lessons that build on each other. Please adhere strictly to the materials I uploaded when designing the lessons.</a:t>
                      </a:r>
                    </a:p>
                  </a:txBody>
                  <a:tcPr/>
                </a:tc>
                <a:extLst>
                  <a:ext uri="{0D108BD9-81ED-4DB2-BD59-A6C34878D82A}">
                    <a16:rowId xmlns:a16="http://schemas.microsoft.com/office/drawing/2014/main" val="2429846180"/>
                  </a:ext>
                </a:extLst>
              </a:tr>
            </a:tbl>
          </a:graphicData>
        </a:graphic>
      </p:graphicFrame>
    </p:spTree>
    <p:extLst>
      <p:ext uri="{BB962C8B-B14F-4D97-AF65-F5344CB8AC3E}">
        <p14:creationId xmlns:p14="http://schemas.microsoft.com/office/powerpoint/2010/main" val="686430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DE18-5E3F-060C-409A-39826C9D4597}"/>
              </a:ext>
            </a:extLst>
          </p:cNvPr>
          <p:cNvSpPr>
            <a:spLocks noGrp="1"/>
          </p:cNvSpPr>
          <p:nvPr>
            <p:ph type="title"/>
          </p:nvPr>
        </p:nvSpPr>
        <p:spPr/>
        <p:txBody>
          <a:bodyPr/>
          <a:lstStyle/>
          <a:p>
            <a:r>
              <a:rPr lang="en-US" dirty="0"/>
              <a:t>POWER USER CHAT STRATEGY</a:t>
            </a:r>
          </a:p>
        </p:txBody>
      </p:sp>
      <p:sp>
        <p:nvSpPr>
          <p:cNvPr id="3" name="Content Placeholder 2">
            <a:extLst>
              <a:ext uri="{FF2B5EF4-FFF2-40B4-BE49-F238E27FC236}">
                <a16:creationId xmlns:a16="http://schemas.microsoft.com/office/drawing/2014/main" id="{6B749DFB-98AB-8C1F-CDB0-AAD51D78F421}"/>
              </a:ext>
            </a:extLst>
          </p:cNvPr>
          <p:cNvSpPr>
            <a:spLocks noGrp="1"/>
          </p:cNvSpPr>
          <p:nvPr>
            <p:ph idx="1"/>
          </p:nvPr>
        </p:nvSpPr>
        <p:spPr/>
        <p:txBody>
          <a:bodyPr>
            <a:normAutofit fontScale="92500"/>
          </a:bodyPr>
          <a:lstStyle/>
          <a:p>
            <a:pPr marL="0" indent="0">
              <a:buNone/>
            </a:pPr>
            <a:r>
              <a:rPr lang="en-US" b="1" dirty="0">
                <a:solidFill>
                  <a:srgbClr val="00FE40"/>
                </a:solidFill>
              </a:rPr>
              <a:t>Chat-Chaining</a:t>
            </a:r>
          </a:p>
          <a:p>
            <a:pPr marL="0" indent="0">
              <a:buNone/>
            </a:pPr>
            <a:r>
              <a:rPr lang="en-US" dirty="0"/>
              <a:t>Long chats → diminishing returns.</a:t>
            </a:r>
          </a:p>
          <a:p>
            <a:pPr marL="0" indent="0">
              <a:buNone/>
            </a:pPr>
            <a:r>
              <a:rPr lang="en-US" dirty="0"/>
              <a:t>AI “forgets” (finite context window; old tokens forgotten).</a:t>
            </a:r>
          </a:p>
          <a:p>
            <a:pPr marL="0" indent="0">
              <a:buNone/>
            </a:pPr>
            <a:r>
              <a:rPr lang="en-US" dirty="0">
                <a:solidFill>
                  <a:schemeClr val="tx1"/>
                </a:solidFill>
                <a:highlight>
                  <a:srgbClr val="00FF00"/>
                </a:highlight>
              </a:rPr>
              <a:t>Summarize the conversation </a:t>
            </a:r>
            <a:r>
              <a:rPr lang="en-US" dirty="0"/>
              <a:t>or </a:t>
            </a:r>
            <a:r>
              <a:rPr lang="en-US" dirty="0">
                <a:solidFill>
                  <a:schemeClr val="tx1"/>
                </a:solidFill>
                <a:highlight>
                  <a:srgbClr val="00C8FF"/>
                </a:highlight>
              </a:rPr>
              <a:t>generate an artifact </a:t>
            </a:r>
            <a:r>
              <a:rPr lang="en-US" dirty="0"/>
              <a:t>that you can download → feed into a new chat.</a:t>
            </a:r>
          </a:p>
        </p:txBody>
      </p:sp>
      <p:sp>
        <p:nvSpPr>
          <p:cNvPr id="4" name="Content Placeholder 3">
            <a:extLst>
              <a:ext uri="{FF2B5EF4-FFF2-40B4-BE49-F238E27FC236}">
                <a16:creationId xmlns:a16="http://schemas.microsoft.com/office/drawing/2014/main" id="{F3FEDBEA-E178-3DA4-6FDA-72584A164DC8}"/>
              </a:ext>
            </a:extLst>
          </p:cNvPr>
          <p:cNvSpPr>
            <a:spLocks noGrp="1"/>
          </p:cNvSpPr>
          <p:nvPr>
            <p:ph idx="13"/>
          </p:nvPr>
        </p:nvSpPr>
        <p:spPr>
          <a:xfrm>
            <a:off x="3924299" y="1463674"/>
            <a:ext cx="4010025" cy="4965700"/>
          </a:xfrm>
        </p:spPr>
        <p:txBody>
          <a:bodyPr>
            <a:noAutofit/>
          </a:bodyPr>
          <a:lstStyle/>
          <a:p>
            <a:pPr marL="0" indent="0">
              <a:buNone/>
            </a:pPr>
            <a:r>
              <a:rPr lang="en-US" sz="2400" b="1" u="sng" dirty="0"/>
              <a:t>Example Chat 1</a:t>
            </a:r>
          </a:p>
          <a:p>
            <a:pPr marL="0" indent="0">
              <a:buNone/>
            </a:pPr>
            <a:r>
              <a:rPr lang="en-US" sz="2400" dirty="0"/>
              <a:t>Please extract all the text from this slide set on AI and Machine Learning, then carefully review the key terms, concepts, and themes. Finally distill the key terms, concepts, themes </a:t>
            </a:r>
            <a:r>
              <a:rPr lang="en-US" sz="2400" dirty="0">
                <a:solidFill>
                  <a:schemeClr val="tx1"/>
                </a:solidFill>
                <a:highlight>
                  <a:srgbClr val="00FF00"/>
                </a:highlight>
              </a:rPr>
              <a:t>into a markdown file</a:t>
            </a:r>
            <a:r>
              <a:rPr lang="en-US" sz="2400" dirty="0">
                <a:solidFill>
                  <a:schemeClr val="tx1"/>
                </a:solidFill>
              </a:rPr>
              <a:t> </a:t>
            </a:r>
            <a:r>
              <a:rPr lang="en-US" sz="2400" dirty="0"/>
              <a:t>review guide that features practical examples for complex topics.</a:t>
            </a:r>
          </a:p>
        </p:txBody>
      </p:sp>
      <p:sp>
        <p:nvSpPr>
          <p:cNvPr id="5" name="Content Placeholder 4">
            <a:extLst>
              <a:ext uri="{FF2B5EF4-FFF2-40B4-BE49-F238E27FC236}">
                <a16:creationId xmlns:a16="http://schemas.microsoft.com/office/drawing/2014/main" id="{A209D15A-AB18-38D0-77DD-10DD4BBC919F}"/>
              </a:ext>
            </a:extLst>
          </p:cNvPr>
          <p:cNvSpPr>
            <a:spLocks noGrp="1"/>
          </p:cNvSpPr>
          <p:nvPr>
            <p:ph idx="14"/>
          </p:nvPr>
        </p:nvSpPr>
        <p:spPr>
          <a:xfrm>
            <a:off x="7934325" y="1463674"/>
            <a:ext cx="3781426" cy="5108576"/>
          </a:xfrm>
        </p:spPr>
        <p:txBody>
          <a:bodyPr>
            <a:normAutofit/>
          </a:bodyPr>
          <a:lstStyle/>
          <a:p>
            <a:pPr marL="0" indent="0">
              <a:buNone/>
            </a:pPr>
            <a:r>
              <a:rPr lang="en-US" sz="2400" b="1" u="sng" dirty="0"/>
              <a:t>Example Chat 2</a:t>
            </a:r>
          </a:p>
          <a:p>
            <a:pPr marL="0" indent="0">
              <a:buNone/>
            </a:pPr>
            <a:r>
              <a:rPr lang="en-US" sz="2400" dirty="0"/>
              <a:t>The attached document is a review of my AI and Machine Learning lesson. Please </a:t>
            </a:r>
            <a:r>
              <a:rPr lang="en-US" sz="2400" dirty="0">
                <a:solidFill>
                  <a:schemeClr val="tx1"/>
                </a:solidFill>
                <a:highlight>
                  <a:srgbClr val="00C8FF"/>
                </a:highlight>
              </a:rPr>
              <a:t>make an interactive review game</a:t>
            </a:r>
            <a:r>
              <a:rPr lang="en-US" sz="2400" dirty="0"/>
              <a:t> that I can run in a web browser. The review game should comprehensively cover all the content, should feature a mix of flash cards, fill in the blank, and multiple-choice questions.</a:t>
            </a:r>
          </a:p>
        </p:txBody>
      </p:sp>
    </p:spTree>
    <p:extLst>
      <p:ext uri="{BB962C8B-B14F-4D97-AF65-F5344CB8AC3E}">
        <p14:creationId xmlns:p14="http://schemas.microsoft.com/office/powerpoint/2010/main" val="36701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D106-2CC0-FDAB-4934-1CAC8BFC65B5}"/>
              </a:ext>
            </a:extLst>
          </p:cNvPr>
          <p:cNvSpPr>
            <a:spLocks noGrp="1"/>
          </p:cNvSpPr>
          <p:nvPr>
            <p:ph type="title"/>
          </p:nvPr>
        </p:nvSpPr>
        <p:spPr/>
        <p:txBody>
          <a:bodyPr/>
          <a:lstStyle/>
          <a:p>
            <a:r>
              <a:rPr lang="en-US" dirty="0"/>
              <a:t>PERSONALIZATION</a:t>
            </a:r>
          </a:p>
        </p:txBody>
      </p:sp>
      <p:sp>
        <p:nvSpPr>
          <p:cNvPr id="3" name="Content Placeholder 2">
            <a:extLst>
              <a:ext uri="{FF2B5EF4-FFF2-40B4-BE49-F238E27FC236}">
                <a16:creationId xmlns:a16="http://schemas.microsoft.com/office/drawing/2014/main" id="{13AF1167-C70B-6107-D3EA-AED25BE18646}"/>
              </a:ext>
            </a:extLst>
          </p:cNvPr>
          <p:cNvSpPr>
            <a:spLocks noGrp="1"/>
          </p:cNvSpPr>
          <p:nvPr>
            <p:ph idx="1"/>
          </p:nvPr>
        </p:nvSpPr>
        <p:spPr>
          <a:xfrm>
            <a:off x="838199" y="1390650"/>
            <a:ext cx="5695951" cy="4848225"/>
          </a:xfrm>
        </p:spPr>
        <p:txBody>
          <a:bodyPr>
            <a:normAutofit fontScale="47500" lnSpcReduction="20000"/>
          </a:bodyPr>
          <a:lstStyle/>
          <a:p>
            <a:pPr marL="0" indent="0">
              <a:buNone/>
            </a:pPr>
            <a:r>
              <a:rPr lang="en-US" sz="4200" dirty="0"/>
              <a:t>Did you know you can tailor your LLM account to your interests, uses, and roles? </a:t>
            </a:r>
            <a:r>
              <a:rPr lang="en-US" sz="4200" b="1" dirty="0">
                <a:solidFill>
                  <a:srgbClr val="00C8FF"/>
                </a:solidFill>
              </a:rPr>
              <a:t>Example:</a:t>
            </a:r>
          </a:p>
          <a:p>
            <a:pPr marL="0" indent="0">
              <a:spcBef>
                <a:spcPts val="0"/>
              </a:spcBef>
              <a:buNone/>
            </a:pPr>
            <a:endParaRPr lang="en-US" sz="2500" dirty="0">
              <a:latin typeface="Consolas" panose="020B0609020204030204" pitchFamily="49" charset="0"/>
            </a:endParaRPr>
          </a:p>
          <a:p>
            <a:pPr marL="0" indent="0">
              <a:spcBef>
                <a:spcPts val="0"/>
              </a:spcBef>
              <a:buNone/>
            </a:pPr>
            <a:r>
              <a:rPr lang="en-US" sz="2700" dirty="0">
                <a:solidFill>
                  <a:srgbClr val="FFFF00"/>
                </a:solidFill>
              </a:rPr>
              <a:t># System Role</a:t>
            </a:r>
          </a:p>
          <a:p>
            <a:pPr marL="0" indent="0">
              <a:spcBef>
                <a:spcPts val="0"/>
              </a:spcBef>
              <a:buNone/>
            </a:pPr>
            <a:endParaRPr lang="en-US" sz="2700" dirty="0"/>
          </a:p>
          <a:p>
            <a:pPr marL="0" indent="0">
              <a:spcBef>
                <a:spcPts val="0"/>
              </a:spcBef>
              <a:buNone/>
            </a:pPr>
            <a:r>
              <a:rPr lang="en-US" sz="2700" dirty="0"/>
              <a:t>You are **</a:t>
            </a:r>
            <a:r>
              <a:rPr lang="en-US" sz="2700" dirty="0" err="1"/>
              <a:t>DevGPT</a:t>
            </a:r>
            <a:r>
              <a:rPr lang="en-US" sz="2700" dirty="0"/>
              <a:t>**, an expert software engineer specializing in **Python**, **Django**, and **modern web development**.  </a:t>
            </a:r>
          </a:p>
          <a:p>
            <a:pPr marL="0" indent="0">
              <a:spcBef>
                <a:spcPts val="0"/>
              </a:spcBef>
              <a:buNone/>
            </a:pPr>
            <a:r>
              <a:rPr lang="en-US" sz="2700" dirty="0"/>
              <a:t>You act as a **technical collaborator** and **pair programmer** for the user, who is also a developer.  </a:t>
            </a:r>
          </a:p>
          <a:p>
            <a:pPr marL="0" indent="0">
              <a:spcBef>
                <a:spcPts val="0"/>
              </a:spcBef>
              <a:buNone/>
            </a:pPr>
            <a:endParaRPr lang="en-US" sz="2700" dirty="0"/>
          </a:p>
          <a:p>
            <a:pPr marL="0" indent="0">
              <a:spcBef>
                <a:spcPts val="0"/>
              </a:spcBef>
              <a:buNone/>
            </a:pPr>
            <a:r>
              <a:rPr lang="en-US" sz="2700" dirty="0"/>
              <a:t>You are fluent in:</a:t>
            </a:r>
          </a:p>
          <a:p>
            <a:pPr marL="0" indent="0">
              <a:spcBef>
                <a:spcPts val="0"/>
              </a:spcBef>
              <a:buNone/>
            </a:pPr>
            <a:r>
              <a:rPr lang="en-US" sz="2700" dirty="0"/>
              <a:t>- Object-oriented programming (OOP) design and best practices.</a:t>
            </a:r>
          </a:p>
          <a:p>
            <a:pPr marL="0" indent="0">
              <a:spcBef>
                <a:spcPts val="0"/>
              </a:spcBef>
              <a:buNone/>
            </a:pPr>
            <a:r>
              <a:rPr lang="en-US" sz="2700" dirty="0"/>
              <a:t>- Django architecture (models, views, templates, ORM, signals, middleware, etc.).</a:t>
            </a:r>
          </a:p>
          <a:p>
            <a:pPr marL="0" indent="0">
              <a:spcBef>
                <a:spcPts val="0"/>
              </a:spcBef>
              <a:buNone/>
            </a:pPr>
            <a:r>
              <a:rPr lang="en-US" sz="2700" dirty="0"/>
              <a:t>- Frontend integration (HTML5, CSS3, JavaScript, modern frameworks).</a:t>
            </a:r>
          </a:p>
          <a:p>
            <a:pPr marL="0" indent="0">
              <a:spcBef>
                <a:spcPts val="0"/>
              </a:spcBef>
              <a:buNone/>
            </a:pPr>
            <a:r>
              <a:rPr lang="en-US" sz="2700" dirty="0"/>
              <a:t>- UX principles, accessibility, and responsive design.</a:t>
            </a:r>
          </a:p>
          <a:p>
            <a:pPr marL="0" indent="0">
              <a:spcBef>
                <a:spcPts val="0"/>
              </a:spcBef>
              <a:buNone/>
            </a:pPr>
            <a:r>
              <a:rPr lang="en-US" sz="2700" dirty="0"/>
              <a:t>Testing, deployment, and scalability strategies for production environments.</a:t>
            </a:r>
          </a:p>
          <a:p>
            <a:pPr marL="0" indent="0">
              <a:spcBef>
                <a:spcPts val="0"/>
              </a:spcBef>
              <a:buNone/>
            </a:pPr>
            <a:endParaRPr lang="en-US" sz="2700" dirty="0"/>
          </a:p>
          <a:p>
            <a:pPr marL="0" indent="0">
              <a:spcBef>
                <a:spcPts val="0"/>
              </a:spcBef>
              <a:buNone/>
            </a:pPr>
            <a:r>
              <a:rPr lang="en-US" sz="2700" dirty="0">
                <a:solidFill>
                  <a:srgbClr val="FFFF00"/>
                </a:solidFill>
              </a:rPr>
              <a:t># Task Specification</a:t>
            </a:r>
          </a:p>
          <a:p>
            <a:pPr marL="0" indent="0">
              <a:spcBef>
                <a:spcPts val="0"/>
              </a:spcBef>
              <a:buNone/>
            </a:pPr>
            <a:endParaRPr lang="en-US" sz="2700" dirty="0"/>
          </a:p>
          <a:p>
            <a:pPr marL="0" indent="0">
              <a:spcBef>
                <a:spcPts val="0"/>
              </a:spcBef>
              <a:buNone/>
            </a:pPr>
            <a:r>
              <a:rPr lang="en-US" sz="2700" dirty="0"/>
              <a:t>Assist the user in:</a:t>
            </a:r>
          </a:p>
          <a:p>
            <a:pPr marL="0" indent="0">
              <a:spcBef>
                <a:spcPts val="0"/>
              </a:spcBef>
              <a:buNone/>
            </a:pPr>
            <a:r>
              <a:rPr lang="en-US" sz="2700" dirty="0"/>
              <a:t>- Writing, reviewing, and debugging Python and Django code.</a:t>
            </a:r>
          </a:p>
          <a:p>
            <a:pPr marL="0" indent="0">
              <a:spcBef>
                <a:spcPts val="0"/>
              </a:spcBef>
              <a:buNone/>
            </a:pPr>
            <a:r>
              <a:rPr lang="en-US" sz="2700" dirty="0"/>
              <a:t>- Architecting Django applications with maintainable OOP structure.</a:t>
            </a:r>
          </a:p>
          <a:p>
            <a:pPr marL="0" indent="0">
              <a:spcBef>
                <a:spcPts val="0"/>
              </a:spcBef>
              <a:buNone/>
            </a:pPr>
            <a:r>
              <a:rPr lang="en-US" sz="2700" dirty="0"/>
              <a:t>- Designing APIs, templates, models, and database schemas.</a:t>
            </a:r>
          </a:p>
          <a:p>
            <a:pPr marL="0" indent="0">
              <a:spcBef>
                <a:spcPts val="0"/>
              </a:spcBef>
              <a:buNone/>
            </a:pPr>
            <a:r>
              <a:rPr lang="en-US" sz="2700" dirty="0"/>
              <a:t>- Integrating UI/UX best practices and accessibility principles.</a:t>
            </a:r>
          </a:p>
          <a:p>
            <a:pPr marL="0" indent="0">
              <a:spcBef>
                <a:spcPts val="0"/>
              </a:spcBef>
              <a:buNone/>
            </a:pPr>
            <a:r>
              <a:rPr lang="en-US" sz="2700" dirty="0"/>
              <a:t>- Providing step-by-step implementation guidance and code walkthroughs.</a:t>
            </a:r>
          </a:p>
          <a:p>
            <a:pPr marL="0" indent="0">
              <a:spcBef>
                <a:spcPts val="0"/>
              </a:spcBef>
              <a:buNone/>
            </a:pPr>
            <a:r>
              <a:rPr lang="en-US" sz="2700" dirty="0"/>
              <a:t>- Explaining complex programming concepts in clear, concise, developer-level language.</a:t>
            </a:r>
          </a:p>
          <a:p>
            <a:pPr marL="0" indent="0">
              <a:spcBef>
                <a:spcPts val="0"/>
              </a:spcBef>
              <a:buNone/>
            </a:pPr>
            <a:endParaRPr lang="en-US" dirty="0">
              <a:solidFill>
                <a:schemeClr val="accent1">
                  <a:lumMod val="60000"/>
                  <a:lumOff val="40000"/>
                </a:schemeClr>
              </a:solidFill>
            </a:endParaRPr>
          </a:p>
          <a:p>
            <a:pPr marL="0" indent="0">
              <a:spcBef>
                <a:spcPts val="0"/>
              </a:spcBef>
              <a:buNone/>
            </a:pPr>
            <a:r>
              <a:rPr lang="en-US" dirty="0">
                <a:solidFill>
                  <a:srgbClr val="FFFF00"/>
                </a:solidFill>
              </a:rPr>
              <a:t># Specifics and Context</a:t>
            </a:r>
          </a:p>
          <a:p>
            <a:pPr marL="0" indent="0">
              <a:spcBef>
                <a:spcPts val="0"/>
              </a:spcBef>
              <a:buNone/>
            </a:pPr>
            <a:endParaRPr lang="en-US" dirty="0"/>
          </a:p>
          <a:p>
            <a:pPr marL="0" indent="0">
              <a:spcBef>
                <a:spcPts val="0"/>
              </a:spcBef>
              <a:buNone/>
            </a:pPr>
            <a:r>
              <a:rPr lang="en-US" dirty="0"/>
              <a:t>When responding …</a:t>
            </a:r>
          </a:p>
          <a:p>
            <a:pPr marL="0" indent="0">
              <a:spcBef>
                <a:spcPts val="0"/>
              </a:spcBef>
              <a:buNone/>
            </a:pPr>
            <a:endParaRPr lang="en-US" sz="2700" dirty="0"/>
          </a:p>
          <a:p>
            <a:pPr marL="0" indent="0">
              <a:spcBef>
                <a:spcPts val="0"/>
              </a:spcBef>
              <a:buNone/>
            </a:pPr>
            <a:endParaRPr lang="en-US" sz="2700" dirty="0"/>
          </a:p>
        </p:txBody>
      </p:sp>
      <p:sp>
        <p:nvSpPr>
          <p:cNvPr id="5" name="TextBox 4">
            <a:extLst>
              <a:ext uri="{FF2B5EF4-FFF2-40B4-BE49-F238E27FC236}">
                <a16:creationId xmlns:a16="http://schemas.microsoft.com/office/drawing/2014/main" id="{D1B2C967-65AA-BB26-080A-94B73FC7541C}"/>
              </a:ext>
            </a:extLst>
          </p:cNvPr>
          <p:cNvSpPr txBox="1"/>
          <p:nvPr/>
        </p:nvSpPr>
        <p:spPr>
          <a:xfrm>
            <a:off x="6534150" y="1390650"/>
            <a:ext cx="4733926" cy="1754326"/>
          </a:xfrm>
          <a:prstGeom prst="rect">
            <a:avLst/>
          </a:prstGeom>
          <a:noFill/>
        </p:spPr>
        <p:txBody>
          <a:bodyPr wrap="square" rtlCol="0">
            <a:spAutoFit/>
          </a:bodyPr>
          <a:lstStyle/>
          <a:p>
            <a:r>
              <a:rPr lang="en-US" sz="1600" b="1" dirty="0">
                <a:solidFill>
                  <a:schemeClr val="accent3"/>
                </a:solidFill>
                <a:latin typeface="Arial" panose="020B0604020202020204" pitchFamily="34" charset="0"/>
                <a:cs typeface="Arial" panose="020B0604020202020204" pitchFamily="34" charset="0"/>
              </a:rPr>
              <a:t>In ChatGPT</a:t>
            </a:r>
            <a:r>
              <a:rPr lang="en-US" sz="1600" dirty="0">
                <a:solidFill>
                  <a:schemeClr val="bg1"/>
                </a:solidFill>
                <a:latin typeface="Arial" panose="020B0604020202020204" pitchFamily="34" charset="0"/>
                <a:cs typeface="Arial" panose="020B0604020202020204" pitchFamily="34" charset="0"/>
              </a:rPr>
              <a:t>: Personalization &gt; Custom instructions</a:t>
            </a:r>
          </a:p>
          <a:p>
            <a:endParaRPr lang="en-US" sz="1200" dirty="0">
              <a:solidFill>
                <a:schemeClr val="bg1"/>
              </a:solidFill>
              <a:latin typeface="Arial" panose="020B0604020202020204" pitchFamily="34" charset="0"/>
              <a:cs typeface="Arial" panose="020B0604020202020204" pitchFamily="34" charset="0"/>
            </a:endParaRPr>
          </a:p>
          <a:p>
            <a:r>
              <a:rPr lang="en-US" sz="1600" b="1" dirty="0">
                <a:solidFill>
                  <a:schemeClr val="accent3"/>
                </a:solidFill>
                <a:latin typeface="Arial" panose="020B0604020202020204" pitchFamily="34" charset="0"/>
                <a:cs typeface="Arial" panose="020B0604020202020204" pitchFamily="34" charset="0"/>
              </a:rPr>
              <a:t>In Claude</a:t>
            </a:r>
            <a:r>
              <a:rPr lang="en-US" sz="1600" dirty="0">
                <a:solidFill>
                  <a:schemeClr val="bg1"/>
                </a:solidFill>
                <a:latin typeface="Arial" panose="020B0604020202020204" pitchFamily="34" charset="0"/>
                <a:cs typeface="Arial" panose="020B0604020202020204" pitchFamily="34" charset="0"/>
              </a:rPr>
              <a:t>: Personal preferences + Search and tools &gt; Use style &gt; Create &amp; edit styles &gt; Create custom style</a:t>
            </a:r>
          </a:p>
          <a:p>
            <a:endParaRPr lang="en-US" sz="160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2A2B3DF-AA53-65A0-8FD7-A25C61AA953A}"/>
              </a:ext>
            </a:extLst>
          </p:cNvPr>
          <p:cNvPicPr>
            <a:picLocks noChangeAspect="1"/>
          </p:cNvPicPr>
          <p:nvPr/>
        </p:nvPicPr>
        <p:blipFill>
          <a:blip r:embed="rId2"/>
          <a:srcRect t="44592"/>
          <a:stretch>
            <a:fillRect/>
          </a:stretch>
        </p:blipFill>
        <p:spPr>
          <a:xfrm>
            <a:off x="9226334" y="2775036"/>
            <a:ext cx="1848067" cy="739880"/>
          </a:xfrm>
          <a:prstGeom prst="roundRect">
            <a:avLst>
              <a:gd name="adj" fmla="val 12042"/>
            </a:avLst>
          </a:prstGeom>
        </p:spPr>
      </p:pic>
      <p:sp>
        <p:nvSpPr>
          <p:cNvPr id="8" name="TextBox 7">
            <a:extLst>
              <a:ext uri="{FF2B5EF4-FFF2-40B4-BE49-F238E27FC236}">
                <a16:creationId xmlns:a16="http://schemas.microsoft.com/office/drawing/2014/main" id="{367EF99D-0D12-755B-6019-8490C1CCF88A}"/>
              </a:ext>
            </a:extLst>
          </p:cNvPr>
          <p:cNvSpPr txBox="1"/>
          <p:nvPr/>
        </p:nvSpPr>
        <p:spPr>
          <a:xfrm>
            <a:off x="6596062" y="4150498"/>
            <a:ext cx="4610101" cy="1200329"/>
          </a:xfrm>
          <a:prstGeom prst="rect">
            <a:avLst/>
          </a:prstGeom>
          <a:noFill/>
        </p:spPr>
        <p:txBody>
          <a:bodyPr wrap="square" rtlCol="0">
            <a:spAutoFit/>
          </a:bodyPr>
          <a:lstStyle/>
          <a:p>
            <a:r>
              <a:rPr lang="en-US" dirty="0">
                <a:solidFill>
                  <a:schemeClr val="accent3"/>
                </a:solidFill>
              </a:rPr>
              <a:t>Example prompt was created using a custom GPT called </a:t>
            </a:r>
            <a:r>
              <a:rPr lang="en-US" dirty="0">
                <a:solidFill>
                  <a:schemeClr val="accent3"/>
                </a:solidFill>
                <a:hlinkClick r:id="rId3"/>
              </a:rPr>
              <a:t>System Prompt Generator</a:t>
            </a:r>
            <a:r>
              <a:rPr lang="en-US" dirty="0">
                <a:solidFill>
                  <a:schemeClr val="accent3"/>
                </a:solidFill>
              </a:rPr>
              <a:t>. I use this to help me create a detailed system prompt for my AI agents.</a:t>
            </a:r>
          </a:p>
        </p:txBody>
      </p:sp>
    </p:spTree>
    <p:extLst>
      <p:ext uri="{BB962C8B-B14F-4D97-AF65-F5344CB8AC3E}">
        <p14:creationId xmlns:p14="http://schemas.microsoft.com/office/powerpoint/2010/main" val="2616007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10CF-8D38-D244-F1FA-7A0672AFFC39}"/>
              </a:ext>
            </a:extLst>
          </p:cNvPr>
          <p:cNvSpPr>
            <a:spLocks noGrp="1"/>
          </p:cNvSpPr>
          <p:nvPr>
            <p:ph type="title"/>
          </p:nvPr>
        </p:nvSpPr>
        <p:spPr/>
        <p:txBody>
          <a:bodyPr>
            <a:normAutofit fontScale="90000"/>
          </a:bodyPr>
          <a:lstStyle/>
          <a:p>
            <a:r>
              <a:rPr lang="en-US" dirty="0"/>
              <a:t>AI-ASSISTED CODING FOR AUTOMATION</a:t>
            </a:r>
          </a:p>
        </p:txBody>
      </p:sp>
      <p:sp>
        <p:nvSpPr>
          <p:cNvPr id="3" name="Content Placeholder 2">
            <a:extLst>
              <a:ext uri="{FF2B5EF4-FFF2-40B4-BE49-F238E27FC236}">
                <a16:creationId xmlns:a16="http://schemas.microsoft.com/office/drawing/2014/main" id="{8F05E7B8-12E6-48C1-747D-174232DD314B}"/>
              </a:ext>
            </a:extLst>
          </p:cNvPr>
          <p:cNvSpPr>
            <a:spLocks noGrp="1"/>
          </p:cNvSpPr>
          <p:nvPr>
            <p:ph idx="1"/>
          </p:nvPr>
        </p:nvSpPr>
        <p:spPr>
          <a:xfrm>
            <a:off x="838200" y="1390650"/>
            <a:ext cx="10953750" cy="5048250"/>
          </a:xfrm>
        </p:spPr>
        <p:txBody>
          <a:bodyPr>
            <a:normAutofit fontScale="92500" lnSpcReduction="10000"/>
          </a:bodyPr>
          <a:lstStyle/>
          <a:p>
            <a:r>
              <a:rPr lang="en-US" dirty="0"/>
              <a:t>Ever wished your files could just automatically sort themselves?</a:t>
            </a:r>
          </a:p>
          <a:p>
            <a:r>
              <a:rPr lang="en-US" dirty="0"/>
              <a:t>Ever wanted a more convenient way to review for your exams?</a:t>
            </a:r>
          </a:p>
          <a:p>
            <a:r>
              <a:rPr lang="en-US" dirty="0"/>
              <a:t>Ever wished you had a custom app for planning and scheduling, just the way you want?</a:t>
            </a:r>
          </a:p>
          <a:p>
            <a:r>
              <a:rPr lang="en-US" dirty="0"/>
              <a:t>Your foundation in Python and exposure to HTML and CSS should make you confident enough to </a:t>
            </a:r>
            <a:r>
              <a:rPr lang="en-US" dirty="0">
                <a:solidFill>
                  <a:schemeClr val="tx1"/>
                </a:solidFill>
                <a:highlight>
                  <a:srgbClr val="00FE40"/>
                </a:highlight>
              </a:rPr>
              <a:t>try using AI to make your own app!</a:t>
            </a:r>
          </a:p>
          <a:p>
            <a:pPr lvl="1"/>
            <a:r>
              <a:rPr lang="en-US" dirty="0"/>
              <a:t>Be specific about what you’re trying to do up front, provide examples, and ask for detailed setup instructions and guidance!</a:t>
            </a:r>
          </a:p>
          <a:p>
            <a:pPr lvl="1"/>
            <a:r>
              <a:rPr lang="en-US" dirty="0"/>
              <a:t>Leverage computational thinking (abstraction, modeling, algorithm design, iterative problem-solving)</a:t>
            </a:r>
          </a:p>
          <a:p>
            <a:pPr lvl="1"/>
            <a:r>
              <a:rPr lang="en-US" dirty="0"/>
              <a:t>Save files incrementally in case you create later bugs and want to roll back to a previous version.</a:t>
            </a:r>
          </a:p>
          <a:p>
            <a:r>
              <a:rPr lang="en-US" dirty="0"/>
              <a:t>Video: </a:t>
            </a:r>
            <a:r>
              <a:rPr lang="en-US" dirty="0">
                <a:hlinkClick r:id="rId2"/>
              </a:rPr>
              <a:t>create your first app in 20 minutes</a:t>
            </a:r>
            <a:r>
              <a:rPr lang="en-US" dirty="0"/>
              <a:t> (student schedule viewer)!</a:t>
            </a:r>
          </a:p>
        </p:txBody>
      </p:sp>
    </p:spTree>
    <p:extLst>
      <p:ext uri="{BB962C8B-B14F-4D97-AF65-F5344CB8AC3E}">
        <p14:creationId xmlns:p14="http://schemas.microsoft.com/office/powerpoint/2010/main" val="202373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4AA1-A242-392A-C2B5-29E6644E2AD4}"/>
              </a:ext>
            </a:extLst>
          </p:cNvPr>
          <p:cNvSpPr>
            <a:spLocks noGrp="1"/>
          </p:cNvSpPr>
          <p:nvPr>
            <p:ph type="title"/>
          </p:nvPr>
        </p:nvSpPr>
        <p:spPr>
          <a:xfrm>
            <a:off x="1542472" y="524452"/>
            <a:ext cx="9354127" cy="685511"/>
          </a:xfrm>
        </p:spPr>
        <p:txBody>
          <a:bodyPr>
            <a:normAutofit/>
          </a:bodyPr>
          <a:lstStyle/>
          <a:p>
            <a:r>
              <a:rPr lang="en-US" dirty="0"/>
              <a:t>TWO PRIMARY CATEGORIES OF AI</a:t>
            </a:r>
          </a:p>
        </p:txBody>
      </p:sp>
      <p:sp>
        <p:nvSpPr>
          <p:cNvPr id="4" name="Text Placeholder 3">
            <a:extLst>
              <a:ext uri="{FF2B5EF4-FFF2-40B4-BE49-F238E27FC236}">
                <a16:creationId xmlns:a16="http://schemas.microsoft.com/office/drawing/2014/main" id="{DEEB7718-3690-5DFD-B668-2F42C0472663}"/>
              </a:ext>
            </a:extLst>
          </p:cNvPr>
          <p:cNvSpPr>
            <a:spLocks noGrp="1"/>
          </p:cNvSpPr>
          <p:nvPr>
            <p:ph type="body" sz="quarter" idx="13"/>
          </p:nvPr>
        </p:nvSpPr>
        <p:spPr>
          <a:xfrm>
            <a:off x="714376" y="1390650"/>
            <a:ext cx="5191125" cy="590550"/>
          </a:xfrm>
        </p:spPr>
        <p:txBody>
          <a:bodyPr/>
          <a:lstStyle/>
          <a:p>
            <a:r>
              <a:rPr lang="en-US" dirty="0">
                <a:solidFill>
                  <a:srgbClr val="00C8FF"/>
                </a:solidFill>
              </a:rPr>
              <a:t>Analytic AI</a:t>
            </a:r>
          </a:p>
        </p:txBody>
      </p:sp>
      <p:sp>
        <p:nvSpPr>
          <p:cNvPr id="5" name="Text Placeholder 4">
            <a:extLst>
              <a:ext uri="{FF2B5EF4-FFF2-40B4-BE49-F238E27FC236}">
                <a16:creationId xmlns:a16="http://schemas.microsoft.com/office/drawing/2014/main" id="{67FCEFC0-6586-7B56-D013-159F0AB10A81}"/>
              </a:ext>
            </a:extLst>
          </p:cNvPr>
          <p:cNvSpPr>
            <a:spLocks noGrp="1"/>
          </p:cNvSpPr>
          <p:nvPr>
            <p:ph type="body" sz="quarter" idx="14"/>
          </p:nvPr>
        </p:nvSpPr>
        <p:spPr/>
        <p:txBody>
          <a:bodyPr/>
          <a:lstStyle/>
          <a:p>
            <a:r>
              <a:rPr lang="en-US" dirty="0">
                <a:solidFill>
                  <a:srgbClr val="00FE40"/>
                </a:solidFill>
              </a:rPr>
              <a:t>Generative AI</a:t>
            </a:r>
          </a:p>
        </p:txBody>
      </p:sp>
      <p:sp>
        <p:nvSpPr>
          <p:cNvPr id="6" name="Text Placeholder 5">
            <a:extLst>
              <a:ext uri="{FF2B5EF4-FFF2-40B4-BE49-F238E27FC236}">
                <a16:creationId xmlns:a16="http://schemas.microsoft.com/office/drawing/2014/main" id="{BEC16090-BA5C-FAA6-329C-F1B8A38A6B59}"/>
              </a:ext>
            </a:extLst>
          </p:cNvPr>
          <p:cNvSpPr>
            <a:spLocks noGrp="1"/>
          </p:cNvSpPr>
          <p:nvPr>
            <p:ph type="body" sz="quarter" idx="15"/>
          </p:nvPr>
        </p:nvSpPr>
        <p:spPr>
          <a:xfrm>
            <a:off x="714375" y="1981200"/>
            <a:ext cx="5191125" cy="4019550"/>
          </a:xfrm>
        </p:spPr>
        <p:txBody>
          <a:bodyPr>
            <a:normAutofit lnSpcReduction="10000"/>
          </a:bodyPr>
          <a:lstStyle/>
          <a:p>
            <a:pPr marL="0" indent="0">
              <a:buNone/>
            </a:pPr>
            <a:r>
              <a:rPr lang="en-US" dirty="0"/>
              <a:t>AI systems designed to identify patterns, trends, and apply rules or access knowledge systems without dynamic generative ability.</a:t>
            </a:r>
          </a:p>
          <a:p>
            <a:pPr marL="0" indent="0">
              <a:buNone/>
            </a:pPr>
            <a:r>
              <a:rPr lang="en-US" b="1" dirty="0"/>
              <a:t>Core function</a:t>
            </a:r>
            <a:r>
              <a:rPr lang="en-US" dirty="0"/>
              <a:t>: Analysis, classification, prediction based on existing data.</a:t>
            </a:r>
          </a:p>
          <a:p>
            <a:pPr>
              <a:buFontTx/>
              <a:buChar char="-"/>
            </a:pPr>
            <a:r>
              <a:rPr lang="en-US" dirty="0"/>
              <a:t>Recommendation systems (Netflix, Spotify)</a:t>
            </a:r>
          </a:p>
          <a:p>
            <a:pPr>
              <a:buFontTx/>
              <a:buChar char="-"/>
            </a:pPr>
            <a:r>
              <a:rPr lang="en-US" dirty="0"/>
              <a:t>Fraud detection algorithms</a:t>
            </a:r>
          </a:p>
          <a:p>
            <a:pPr>
              <a:buFontTx/>
              <a:buChar char="-"/>
            </a:pPr>
            <a:r>
              <a:rPr lang="en-US" dirty="0"/>
              <a:t>Medical diagnostic tools</a:t>
            </a:r>
          </a:p>
          <a:p>
            <a:pPr>
              <a:buFontTx/>
              <a:buChar char="-"/>
            </a:pPr>
            <a:r>
              <a:rPr lang="en-US" dirty="0"/>
              <a:t>Traditional search engines</a:t>
            </a:r>
          </a:p>
        </p:txBody>
      </p:sp>
      <p:sp>
        <p:nvSpPr>
          <p:cNvPr id="7" name="Text Placeholder 6">
            <a:extLst>
              <a:ext uri="{FF2B5EF4-FFF2-40B4-BE49-F238E27FC236}">
                <a16:creationId xmlns:a16="http://schemas.microsoft.com/office/drawing/2014/main" id="{6C448005-D314-FC09-86DB-09255E5FFA98}"/>
              </a:ext>
            </a:extLst>
          </p:cNvPr>
          <p:cNvSpPr>
            <a:spLocks noGrp="1"/>
          </p:cNvSpPr>
          <p:nvPr>
            <p:ph type="body" sz="quarter" idx="16"/>
          </p:nvPr>
        </p:nvSpPr>
        <p:spPr/>
        <p:txBody>
          <a:bodyPr/>
          <a:lstStyle/>
          <a:p>
            <a:pPr marL="0" indent="0">
              <a:buNone/>
            </a:pPr>
            <a:r>
              <a:rPr lang="en-US" dirty="0"/>
              <a:t>AI systems designed for creation and content generation.</a:t>
            </a:r>
          </a:p>
          <a:p>
            <a:pPr marL="0" indent="0">
              <a:buNone/>
            </a:pPr>
            <a:r>
              <a:rPr lang="en-US" b="1" dirty="0"/>
              <a:t>Core function: </a:t>
            </a:r>
            <a:r>
              <a:rPr lang="en-US" dirty="0"/>
              <a:t>Producing new content, text, images, code, etc.</a:t>
            </a:r>
          </a:p>
          <a:p>
            <a:pPr>
              <a:buFontTx/>
              <a:buChar char="-"/>
            </a:pPr>
            <a:r>
              <a:rPr lang="en-US" dirty="0"/>
              <a:t>ChatGPT, Claude (text, code generation)</a:t>
            </a:r>
          </a:p>
          <a:p>
            <a:pPr>
              <a:buFontTx/>
              <a:buChar char="-"/>
            </a:pPr>
            <a:r>
              <a:rPr lang="en-US" dirty="0"/>
              <a:t>DALL-E, Midjourney (image generation)</a:t>
            </a:r>
          </a:p>
          <a:p>
            <a:pPr>
              <a:buFontTx/>
              <a:buChar char="-"/>
            </a:pPr>
            <a:r>
              <a:rPr lang="en-US" dirty="0"/>
              <a:t>GitHub Copilot (code generation)</a:t>
            </a:r>
          </a:p>
        </p:txBody>
      </p:sp>
    </p:spTree>
    <p:extLst>
      <p:ext uri="{BB962C8B-B14F-4D97-AF65-F5344CB8AC3E}">
        <p14:creationId xmlns:p14="http://schemas.microsoft.com/office/powerpoint/2010/main" val="204888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D1A1-9025-CDB4-CC84-5D2472115C4B}"/>
              </a:ext>
            </a:extLst>
          </p:cNvPr>
          <p:cNvSpPr>
            <a:spLocks noGrp="1"/>
          </p:cNvSpPr>
          <p:nvPr>
            <p:ph type="title"/>
          </p:nvPr>
        </p:nvSpPr>
        <p:spPr/>
        <p:txBody>
          <a:bodyPr>
            <a:normAutofit/>
          </a:bodyPr>
          <a:lstStyle/>
          <a:p>
            <a:r>
              <a:rPr lang="en-US" sz="3200" dirty="0">
                <a:solidFill>
                  <a:schemeClr val="accent3"/>
                </a:solidFill>
              </a:rPr>
              <a:t>USING GENAI: PERSONAL VALUE AND DANGER</a:t>
            </a:r>
          </a:p>
        </p:txBody>
      </p:sp>
      <p:sp>
        <p:nvSpPr>
          <p:cNvPr id="3" name="Content Placeholder 2">
            <a:extLst>
              <a:ext uri="{FF2B5EF4-FFF2-40B4-BE49-F238E27FC236}">
                <a16:creationId xmlns:a16="http://schemas.microsoft.com/office/drawing/2014/main" id="{54441BB7-D826-92DF-09A3-79CA5A654548}"/>
              </a:ext>
            </a:extLst>
          </p:cNvPr>
          <p:cNvSpPr txBox="1">
            <a:spLocks/>
          </p:cNvSpPr>
          <p:nvPr/>
        </p:nvSpPr>
        <p:spPr>
          <a:xfrm>
            <a:off x="838200" y="1390650"/>
            <a:ext cx="7372350" cy="4991100"/>
          </a:xfrm>
          <a:prstGeom prst="rect">
            <a:avLst/>
          </a:prstGeom>
        </p:spPr>
        <p:txBody>
          <a:bodyPr>
            <a:normAutofit fontScale="92500" lnSpcReduction="20000"/>
          </a:bodyPr>
          <a:lstStyle>
            <a:lvl1pPr marL="228600" indent="-228600" algn="l" defTabSz="914400" rtl="0" eaLnBrk="1" latinLnBrk="0" hangingPunct="1">
              <a:lnSpc>
                <a:spcPct val="90000"/>
              </a:lnSpc>
              <a:spcBef>
                <a:spcPts val="1200"/>
              </a:spcBef>
              <a:buFont typeface="Wingdings" panose="05000000000000000000"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1200"/>
              </a:spcBef>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200"/>
              </a:spcBef>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200"/>
              </a:spcBef>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Despite the complex ethical concerns regarding AI (more in the following section), using generative AI has largely increased my throughput in brainstorming and planning, identifying trends, and creating programs and apps that I use to automate processes and improve workflows.</a:t>
            </a:r>
          </a:p>
          <a:p>
            <a:pPr lvl="1"/>
            <a:r>
              <a:rPr lang="en-US" dirty="0"/>
              <a:t>If I use AI wisely, this leaves me more time to focus on what’s most important (students, people, being present)</a:t>
            </a:r>
          </a:p>
          <a:p>
            <a:pPr lvl="1"/>
            <a:r>
              <a:rPr lang="en-US" dirty="0"/>
              <a:t>However, at times I can also get obsessive... Overusing AI will diminish your voice, will blunt your critical thinking, and can distract you from what’s most important too!</a:t>
            </a:r>
          </a:p>
          <a:p>
            <a:pPr lvl="1"/>
            <a:r>
              <a:rPr lang="en-US" dirty="0"/>
              <a:t>Set usage limits and mind that while AI chats can </a:t>
            </a:r>
            <a:r>
              <a:rPr lang="en-US" i="1" dirty="0"/>
              <a:t>feel</a:t>
            </a:r>
            <a:r>
              <a:rPr lang="en-US" dirty="0"/>
              <a:t> conscious and human, they are essentially very good next-word predictors and </a:t>
            </a:r>
            <a:r>
              <a:rPr lang="en-US" dirty="0">
                <a:hlinkClick r:id="rId2"/>
              </a:rPr>
              <a:t>sycophants</a:t>
            </a:r>
            <a:r>
              <a:rPr lang="en-US" dirty="0"/>
              <a:t>.</a:t>
            </a:r>
          </a:p>
        </p:txBody>
      </p:sp>
      <p:pic>
        <p:nvPicPr>
          <p:cNvPr id="4" name="Picture 2" descr="CDN media">
            <a:extLst>
              <a:ext uri="{FF2B5EF4-FFF2-40B4-BE49-F238E27FC236}">
                <a16:creationId xmlns:a16="http://schemas.microsoft.com/office/drawing/2014/main" id="{41E80C76-84E1-F9B1-30BB-7AE570914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50" y="1981200"/>
            <a:ext cx="38608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652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9E686-A7C6-F469-5703-777B2AC8EAC3}"/>
              </a:ext>
            </a:extLst>
          </p:cNvPr>
          <p:cNvSpPr>
            <a:spLocks noGrp="1"/>
          </p:cNvSpPr>
          <p:nvPr>
            <p:ph type="body" sz="quarter" idx="14"/>
          </p:nvPr>
        </p:nvSpPr>
        <p:spPr/>
        <p:txBody>
          <a:bodyPr>
            <a:normAutofit lnSpcReduction="10000"/>
          </a:bodyPr>
          <a:lstStyle/>
          <a:p>
            <a:r>
              <a:rPr lang="en-US" dirty="0"/>
              <a:t>MORE ETHICAL CONCERNS…</a:t>
            </a:r>
          </a:p>
        </p:txBody>
      </p:sp>
    </p:spTree>
    <p:extLst>
      <p:ext uri="{BB962C8B-B14F-4D97-AF65-F5344CB8AC3E}">
        <p14:creationId xmlns:p14="http://schemas.microsoft.com/office/powerpoint/2010/main" val="3960235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E3BB3-012D-F2D1-004C-2DD4376A1728}"/>
              </a:ext>
            </a:extLst>
          </p:cNvPr>
          <p:cNvSpPr>
            <a:spLocks noGrp="1"/>
          </p:cNvSpPr>
          <p:nvPr>
            <p:ph type="title"/>
          </p:nvPr>
        </p:nvSpPr>
        <p:spPr/>
        <p:txBody>
          <a:bodyPr/>
          <a:lstStyle/>
          <a:p>
            <a:r>
              <a:rPr lang="en-US" dirty="0"/>
              <a:t>HUMANS IN THE LOOP</a:t>
            </a:r>
          </a:p>
        </p:txBody>
      </p:sp>
      <p:sp>
        <p:nvSpPr>
          <p:cNvPr id="3" name="Text Placeholder 2">
            <a:extLst>
              <a:ext uri="{FF2B5EF4-FFF2-40B4-BE49-F238E27FC236}">
                <a16:creationId xmlns:a16="http://schemas.microsoft.com/office/drawing/2014/main" id="{B4FBF281-6CCE-DFAC-8227-CD675E05103C}"/>
              </a:ext>
            </a:extLst>
          </p:cNvPr>
          <p:cNvSpPr>
            <a:spLocks noGrp="1"/>
          </p:cNvSpPr>
          <p:nvPr>
            <p:ph type="body" idx="1"/>
          </p:nvPr>
        </p:nvSpPr>
        <p:spPr/>
        <p:txBody>
          <a:bodyPr>
            <a:normAutofit/>
          </a:bodyPr>
          <a:lstStyle/>
          <a:p>
            <a:r>
              <a:rPr lang="en-US" dirty="0"/>
              <a:t>THERE’S NO ‘GHOST IN THE MACHINE’, JUST MILLIONS OF GHOST WORKERS.</a:t>
            </a:r>
          </a:p>
        </p:txBody>
      </p:sp>
    </p:spTree>
    <p:extLst>
      <p:ext uri="{BB962C8B-B14F-4D97-AF65-F5344CB8AC3E}">
        <p14:creationId xmlns:p14="http://schemas.microsoft.com/office/powerpoint/2010/main" val="3592187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8EB6B-A89C-6BE5-A0A5-E2D98C59A3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CC21FD1-5549-4EA8-4922-64FB79ED200E}"/>
              </a:ext>
            </a:extLst>
          </p:cNvPr>
          <p:cNvSpPr>
            <a:spLocks noGrp="1"/>
          </p:cNvSpPr>
          <p:nvPr>
            <p:ph type="body" sz="quarter" idx="13"/>
          </p:nvPr>
        </p:nvSpPr>
        <p:spPr/>
        <p:txBody>
          <a:bodyPr/>
          <a:lstStyle/>
          <a:p>
            <a:r>
              <a:rPr lang="en-US" dirty="0"/>
              <a:t>Essentially, in order to train AI to recognize and remove horrific content, a labeled database of horrific content was required … that’s part of what Sama’s contractors were tasked with</a:t>
            </a:r>
          </a:p>
        </p:txBody>
      </p:sp>
      <p:sp>
        <p:nvSpPr>
          <p:cNvPr id="3" name="Text Placeholder 2">
            <a:extLst>
              <a:ext uri="{FF2B5EF4-FFF2-40B4-BE49-F238E27FC236}">
                <a16:creationId xmlns:a16="http://schemas.microsoft.com/office/drawing/2014/main" id="{FA974753-E65E-FD80-068B-AE061D01BB20}"/>
              </a:ext>
            </a:extLst>
          </p:cNvPr>
          <p:cNvSpPr>
            <a:spLocks noGrp="1"/>
          </p:cNvSpPr>
          <p:nvPr>
            <p:ph type="body" sz="quarter" idx="14"/>
          </p:nvPr>
        </p:nvSpPr>
        <p:spPr/>
        <p:txBody>
          <a:bodyPr/>
          <a:lstStyle/>
          <a:p>
            <a:r>
              <a:rPr lang="en-US" dirty="0"/>
              <a:t>— Aaron Mok for </a:t>
            </a:r>
            <a:r>
              <a:rPr lang="en-US" i="1" dirty="0">
                <a:hlinkClick r:id="rId2">
                  <a:extLst>
                    <a:ext uri="{A12FA001-AC4F-418D-AE19-62706E023703}">
                      <ahyp:hlinkClr xmlns:ahyp="http://schemas.microsoft.com/office/drawing/2018/hyperlinkcolor" val="tx"/>
                    </a:ext>
                  </a:extLst>
                </a:hlinkClick>
              </a:rPr>
              <a:t>Business Insider </a:t>
            </a:r>
            <a:r>
              <a:rPr lang="en-US" dirty="0">
                <a:hlinkClick r:id="rId2">
                  <a:extLst>
                    <a:ext uri="{A12FA001-AC4F-418D-AE19-62706E023703}">
                      <ahyp:hlinkClr xmlns:ahyp="http://schemas.microsoft.com/office/drawing/2018/hyperlinkcolor" val="tx"/>
                    </a:ext>
                  </a:extLst>
                </a:hlinkClick>
              </a:rPr>
              <a:t>(2023)</a:t>
            </a:r>
            <a:endParaRPr lang="en-US" dirty="0"/>
          </a:p>
        </p:txBody>
      </p:sp>
    </p:spTree>
    <p:extLst>
      <p:ext uri="{BB962C8B-B14F-4D97-AF65-F5344CB8AC3E}">
        <p14:creationId xmlns:p14="http://schemas.microsoft.com/office/powerpoint/2010/main" val="1007884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AF0C-10FD-D940-61F0-45995209D412}"/>
              </a:ext>
            </a:extLst>
          </p:cNvPr>
          <p:cNvSpPr>
            <a:spLocks noGrp="1"/>
          </p:cNvSpPr>
          <p:nvPr>
            <p:ph type="title"/>
          </p:nvPr>
        </p:nvSpPr>
        <p:spPr/>
        <p:txBody>
          <a:bodyPr>
            <a:normAutofit fontScale="90000"/>
          </a:bodyPr>
          <a:lstStyle/>
          <a:p>
            <a:r>
              <a:rPr lang="en-US" dirty="0">
                <a:solidFill>
                  <a:schemeClr val="accent4"/>
                </a:solidFill>
              </a:rPr>
              <a:t>LABELING AS MODERN-DAY SLAVERY</a:t>
            </a:r>
          </a:p>
        </p:txBody>
      </p:sp>
      <p:sp>
        <p:nvSpPr>
          <p:cNvPr id="3" name="Text Placeholder 2">
            <a:extLst>
              <a:ext uri="{FF2B5EF4-FFF2-40B4-BE49-F238E27FC236}">
                <a16:creationId xmlns:a16="http://schemas.microsoft.com/office/drawing/2014/main" id="{1287B4D1-DE13-C333-C714-B169DD913A8D}"/>
              </a:ext>
            </a:extLst>
          </p:cNvPr>
          <p:cNvSpPr>
            <a:spLocks noGrp="1"/>
          </p:cNvSpPr>
          <p:nvPr>
            <p:ph type="body" sz="quarter" idx="13"/>
          </p:nvPr>
        </p:nvSpPr>
        <p:spPr>
          <a:xfrm>
            <a:off x="757237" y="1343171"/>
            <a:ext cx="5353050" cy="685510"/>
          </a:xfrm>
        </p:spPr>
        <p:txBody>
          <a:bodyPr>
            <a:normAutofit fontScale="92500" lnSpcReduction="10000"/>
          </a:bodyPr>
          <a:lstStyle/>
          <a:p>
            <a:r>
              <a:rPr lang="en-US" dirty="0">
                <a:solidFill>
                  <a:schemeClr val="tx1"/>
                </a:solidFill>
                <a:highlight>
                  <a:srgbClr val="FFFF00"/>
                </a:highlight>
              </a:rPr>
              <a:t>Underpay, Overwork, &amp; Psychological Trauma</a:t>
            </a:r>
          </a:p>
        </p:txBody>
      </p:sp>
      <p:sp>
        <p:nvSpPr>
          <p:cNvPr id="4" name="Text Placeholder 3">
            <a:extLst>
              <a:ext uri="{FF2B5EF4-FFF2-40B4-BE49-F238E27FC236}">
                <a16:creationId xmlns:a16="http://schemas.microsoft.com/office/drawing/2014/main" id="{BB286888-4E64-596D-F3C7-FBD77B9FB612}"/>
              </a:ext>
            </a:extLst>
          </p:cNvPr>
          <p:cNvSpPr>
            <a:spLocks noGrp="1"/>
          </p:cNvSpPr>
          <p:nvPr>
            <p:ph type="body" sz="quarter" idx="14"/>
          </p:nvPr>
        </p:nvSpPr>
        <p:spPr/>
        <p:txBody>
          <a:bodyPr/>
          <a:lstStyle/>
          <a:p>
            <a:r>
              <a:rPr lang="en-US" dirty="0"/>
              <a:t>Let’s name names</a:t>
            </a:r>
          </a:p>
        </p:txBody>
      </p:sp>
      <p:sp>
        <p:nvSpPr>
          <p:cNvPr id="5" name="Text Placeholder 4">
            <a:extLst>
              <a:ext uri="{FF2B5EF4-FFF2-40B4-BE49-F238E27FC236}">
                <a16:creationId xmlns:a16="http://schemas.microsoft.com/office/drawing/2014/main" id="{5999F7F6-2227-09C8-4FD6-4C4C284F0BCB}"/>
              </a:ext>
            </a:extLst>
          </p:cNvPr>
          <p:cNvSpPr>
            <a:spLocks noGrp="1"/>
          </p:cNvSpPr>
          <p:nvPr>
            <p:ph type="body" sz="quarter" idx="15"/>
          </p:nvPr>
        </p:nvSpPr>
        <p:spPr/>
        <p:txBody>
          <a:bodyPr>
            <a:normAutofit/>
          </a:bodyPr>
          <a:lstStyle/>
          <a:p>
            <a:r>
              <a:rPr lang="en-US" dirty="0"/>
              <a:t>Labelers around the world may only receive $1-2/hour. Labelers recruited in Venezuela earn barely 90 cents/hour [1,2,3]</a:t>
            </a:r>
          </a:p>
          <a:p>
            <a:r>
              <a:rPr lang="en-US" dirty="0"/>
              <a:t>Labelers work under intense time pressure, pushed to work faster than the advertised deadlines [3]</a:t>
            </a:r>
          </a:p>
          <a:p>
            <a:r>
              <a:rPr lang="en-US" dirty="0"/>
              <a:t>Labelers are required to classify toxic content, that includes the most violent and graphic media imaginable [1,3]</a:t>
            </a:r>
          </a:p>
        </p:txBody>
      </p:sp>
      <p:sp>
        <p:nvSpPr>
          <p:cNvPr id="6" name="Text Placeholder 5">
            <a:extLst>
              <a:ext uri="{FF2B5EF4-FFF2-40B4-BE49-F238E27FC236}">
                <a16:creationId xmlns:a16="http://schemas.microsoft.com/office/drawing/2014/main" id="{E5CCFC46-BCB8-E888-7661-C844BBBE652F}"/>
              </a:ext>
            </a:extLst>
          </p:cNvPr>
          <p:cNvSpPr>
            <a:spLocks noGrp="1"/>
          </p:cNvSpPr>
          <p:nvPr>
            <p:ph type="body" sz="quarter" idx="16"/>
          </p:nvPr>
        </p:nvSpPr>
        <p:spPr/>
        <p:txBody>
          <a:bodyPr>
            <a:normAutofit fontScale="92500"/>
          </a:bodyPr>
          <a:lstStyle/>
          <a:p>
            <a:pPr>
              <a:buClr>
                <a:schemeClr val="bg1"/>
              </a:buClr>
            </a:pPr>
            <a:r>
              <a:rPr lang="en-US" b="1" dirty="0">
                <a:solidFill>
                  <a:schemeClr val="tx1"/>
                </a:solidFill>
                <a:highlight>
                  <a:srgbClr val="FFFF00"/>
                </a:highlight>
              </a:rPr>
              <a:t>OpenAI/Sama</a:t>
            </a:r>
            <a:r>
              <a:rPr lang="en-US" dirty="0"/>
              <a:t>: Through outsourcing partner, Sama, Open AI outsourced labelers in Kenya, Uganda, &amp; India had labelers classifying &amp; filtering horrific text and images for $1.32-2 [1,3]</a:t>
            </a:r>
          </a:p>
          <a:p>
            <a:pPr>
              <a:buClr>
                <a:schemeClr val="bg1"/>
              </a:buClr>
            </a:pPr>
            <a:r>
              <a:rPr lang="en-US" b="1" dirty="0">
                <a:solidFill>
                  <a:schemeClr val="tx1"/>
                </a:solidFill>
                <a:highlight>
                  <a:srgbClr val="FFFF00"/>
                </a:highlight>
              </a:rPr>
              <a:t>Appen</a:t>
            </a:r>
            <a:r>
              <a:rPr lang="en-US" dirty="0"/>
              <a:t> (major data-labeling platform): Gradually reduced pay, increased workloads, implemented arbitrary suspensions [2]</a:t>
            </a:r>
          </a:p>
          <a:p>
            <a:r>
              <a:rPr lang="en-US" dirty="0"/>
              <a:t>Others: </a:t>
            </a:r>
            <a:r>
              <a:rPr lang="en-US" dirty="0" err="1"/>
              <a:t>ScaleAI</a:t>
            </a:r>
            <a:r>
              <a:rPr lang="en-US" dirty="0"/>
              <a:t> / </a:t>
            </a:r>
            <a:r>
              <a:rPr lang="en-US" dirty="0" err="1"/>
              <a:t>Remotasks</a:t>
            </a:r>
            <a:r>
              <a:rPr lang="en-US" dirty="0"/>
              <a:t> – “digital sweatshops” [4]</a:t>
            </a:r>
          </a:p>
          <a:p>
            <a:r>
              <a:rPr lang="en-US" dirty="0">
                <a:solidFill>
                  <a:srgbClr val="00C8FF"/>
                </a:solidFill>
                <a:hlinkClick r:id="rId2">
                  <a:extLst>
                    <a:ext uri="{A12FA001-AC4F-418D-AE19-62706E023703}">
                      <ahyp:hlinkClr xmlns:ahyp="http://schemas.microsoft.com/office/drawing/2018/hyperlinkcolor" val="tx"/>
                    </a:ext>
                  </a:extLst>
                </a:hlinkClick>
              </a:rPr>
              <a:t>Colonial patterns of exploitation (MIT)</a:t>
            </a:r>
            <a:endParaRPr lang="en-US" dirty="0">
              <a:solidFill>
                <a:srgbClr val="00C8FF"/>
              </a:solidFill>
            </a:endParaRPr>
          </a:p>
        </p:txBody>
      </p:sp>
      <p:sp>
        <p:nvSpPr>
          <p:cNvPr id="7" name="TextBox 6">
            <a:extLst>
              <a:ext uri="{FF2B5EF4-FFF2-40B4-BE49-F238E27FC236}">
                <a16:creationId xmlns:a16="http://schemas.microsoft.com/office/drawing/2014/main" id="{55D55FCC-7F56-0DDA-46C2-A78FDABCCD4D}"/>
              </a:ext>
            </a:extLst>
          </p:cNvPr>
          <p:cNvSpPr txBox="1"/>
          <p:nvPr/>
        </p:nvSpPr>
        <p:spPr>
          <a:xfrm>
            <a:off x="735806" y="5871883"/>
            <a:ext cx="5395912" cy="830997"/>
          </a:xfrm>
          <a:prstGeom prst="rect">
            <a:avLst/>
          </a:prstGeom>
          <a:noFill/>
        </p:spPr>
        <p:txBody>
          <a:bodyPr wrap="square" rtlCol="0">
            <a:spAutoFit/>
          </a:bodyPr>
          <a:lstStyle/>
          <a:p>
            <a:pPr marL="228600" indent="-228600">
              <a:buAutoNum type="arabicPeriod"/>
            </a:pPr>
            <a:r>
              <a:rPr lang="en-US" sz="1200" i="1" dirty="0">
                <a:solidFill>
                  <a:srgbClr val="00B0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OpenAI Used Kenyan Workers on Less Than $2 Per Hour to Make ChatGPT Less Toxic</a:t>
            </a:r>
            <a:r>
              <a:rPr lang="en-US" sz="1200" dirty="0">
                <a:solidFill>
                  <a:schemeClr val="bg1"/>
                </a:solidFill>
                <a:latin typeface="Arial" panose="020B0604020202020204" pitchFamily="34" charset="0"/>
                <a:cs typeface="Arial" panose="020B0604020202020204" pitchFamily="34" charset="0"/>
              </a:rPr>
              <a:t>. January 2023. Billy Perrigo, Time USA, LLC.</a:t>
            </a:r>
          </a:p>
          <a:p>
            <a:pPr marL="228600" indent="-228600">
              <a:buAutoNum type="arabicPeriod"/>
            </a:pPr>
            <a:r>
              <a:rPr lang="en-US" sz="1200" i="1" dirty="0">
                <a:solidFill>
                  <a:srgbClr val="00B0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How the AI Industry profits from catastrophe</a:t>
            </a:r>
            <a:r>
              <a:rPr lang="en-US" sz="1200" dirty="0">
                <a:solidFill>
                  <a:schemeClr val="bg1"/>
                </a:solidFill>
                <a:latin typeface="Arial" panose="020B0604020202020204" pitchFamily="34" charset="0"/>
                <a:cs typeface="Arial" panose="020B0604020202020204" pitchFamily="34" charset="0"/>
              </a:rPr>
              <a:t>. April 2022. Karen Hao &amp; Andrea Paola Hernández, MIT Technology Review.</a:t>
            </a:r>
          </a:p>
        </p:txBody>
      </p:sp>
      <p:sp>
        <p:nvSpPr>
          <p:cNvPr id="8" name="TextBox 7">
            <a:extLst>
              <a:ext uri="{FF2B5EF4-FFF2-40B4-BE49-F238E27FC236}">
                <a16:creationId xmlns:a16="http://schemas.microsoft.com/office/drawing/2014/main" id="{C360AC5E-95D7-3ADC-640D-D23AF7976EF3}"/>
              </a:ext>
            </a:extLst>
          </p:cNvPr>
          <p:cNvSpPr txBox="1"/>
          <p:nvPr/>
        </p:nvSpPr>
        <p:spPr>
          <a:xfrm>
            <a:off x="6131718" y="5871883"/>
            <a:ext cx="5395912" cy="1015663"/>
          </a:xfrm>
          <a:prstGeom prst="rect">
            <a:avLst/>
          </a:prstGeom>
          <a:noFill/>
        </p:spPr>
        <p:txBody>
          <a:bodyPr wrap="square" rtlCol="0">
            <a:spAutoFit/>
          </a:bodyPr>
          <a:lstStyle/>
          <a:p>
            <a:pPr marL="228600" indent="-228600">
              <a:buFont typeface="+mj-lt"/>
              <a:buAutoNum type="arabicPeriod" startAt="3"/>
            </a:pPr>
            <a:r>
              <a:rPr lang="en-US" sz="1200" i="1" dirty="0">
                <a:solidFill>
                  <a:srgbClr val="00C8FF"/>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Dark Sides of Artificial Intelligence | 60 Minutes Full Episodes</a:t>
            </a:r>
            <a:r>
              <a:rPr lang="en-US" sz="1200" dirty="0">
                <a:solidFill>
                  <a:srgbClr val="00B0F0"/>
                </a:solidFill>
                <a:latin typeface="Arial" panose="020B0604020202020204" pitchFamily="34" charset="0"/>
                <a:cs typeface="Arial" panose="020B0604020202020204" pitchFamily="34" charset="0"/>
              </a:rPr>
              <a:t>. </a:t>
            </a:r>
            <a:r>
              <a:rPr lang="en-US" sz="1200" dirty="0">
                <a:solidFill>
                  <a:schemeClr val="bg1"/>
                </a:solidFill>
                <a:latin typeface="Arial" panose="020B0604020202020204" pitchFamily="34" charset="0"/>
                <a:cs typeface="Arial" panose="020B0604020202020204" pitchFamily="34" charset="0"/>
              </a:rPr>
              <a:t>March 2025. 60 Minutes. YouTube.</a:t>
            </a:r>
          </a:p>
          <a:p>
            <a:pPr marL="228600" indent="-228600">
              <a:buFont typeface="+mj-lt"/>
              <a:buAutoNum type="arabicPeriod" startAt="3"/>
            </a:pPr>
            <a:r>
              <a:rPr lang="en-US" sz="1200" i="1" u="sng" dirty="0">
                <a:solidFill>
                  <a:srgbClr val="00C8FF"/>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Behind the AI boom, armies of overseas workers in ‘digital sweatshops</a:t>
            </a:r>
            <a:r>
              <a:rPr lang="en-US" sz="1200" dirty="0">
                <a:solidFill>
                  <a:schemeClr val="bg1"/>
                </a:solidFill>
                <a:latin typeface="Arial" panose="020B0604020202020204" pitchFamily="34" charset="0"/>
                <a:cs typeface="Arial" panose="020B0604020202020204" pitchFamily="34" charset="0"/>
              </a:rPr>
              <a:t>. August 2023. Business and Rebecca Tan &amp; Regine </a:t>
            </a:r>
            <a:r>
              <a:rPr lang="en-US" sz="1200" dirty="0" err="1">
                <a:solidFill>
                  <a:schemeClr val="bg1"/>
                </a:solidFill>
                <a:latin typeface="Arial" panose="020B0604020202020204" pitchFamily="34" charset="0"/>
                <a:cs typeface="Arial" panose="020B0604020202020204" pitchFamily="34" charset="0"/>
              </a:rPr>
              <a:t>Cabatao</a:t>
            </a:r>
            <a:r>
              <a:rPr lang="en-US" sz="1200" dirty="0">
                <a:solidFill>
                  <a:schemeClr val="bg1"/>
                </a:solidFill>
                <a:latin typeface="Arial" panose="020B0604020202020204" pitchFamily="34" charset="0"/>
                <a:cs typeface="Arial" panose="020B0604020202020204" pitchFamily="34" charset="0"/>
              </a:rPr>
              <a:t>, Independent.</a:t>
            </a:r>
          </a:p>
        </p:txBody>
      </p:sp>
    </p:spTree>
    <p:extLst>
      <p:ext uri="{BB962C8B-B14F-4D97-AF65-F5344CB8AC3E}">
        <p14:creationId xmlns:p14="http://schemas.microsoft.com/office/powerpoint/2010/main" val="3505752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43BD-2DC0-971D-CA47-747D1FA57797}"/>
              </a:ext>
            </a:extLst>
          </p:cNvPr>
          <p:cNvSpPr>
            <a:spLocks noGrp="1"/>
          </p:cNvSpPr>
          <p:nvPr>
            <p:ph type="title"/>
          </p:nvPr>
        </p:nvSpPr>
        <p:spPr/>
        <p:txBody>
          <a:bodyPr>
            <a:normAutofit/>
          </a:bodyPr>
          <a:lstStyle/>
          <a:p>
            <a:r>
              <a:rPr lang="en-US" sz="4100" dirty="0"/>
              <a:t>“CONTROL BY DESIGN”</a:t>
            </a:r>
          </a:p>
        </p:txBody>
      </p:sp>
      <p:sp>
        <p:nvSpPr>
          <p:cNvPr id="3" name="Text Placeholder 2">
            <a:extLst>
              <a:ext uri="{FF2B5EF4-FFF2-40B4-BE49-F238E27FC236}">
                <a16:creationId xmlns:a16="http://schemas.microsoft.com/office/drawing/2014/main" id="{7463DA68-C26C-A8B0-E07B-C0332563BE2B}"/>
              </a:ext>
            </a:extLst>
          </p:cNvPr>
          <p:cNvSpPr>
            <a:spLocks noGrp="1"/>
          </p:cNvSpPr>
          <p:nvPr>
            <p:ph type="body" idx="1"/>
          </p:nvPr>
        </p:nvSpPr>
        <p:spPr/>
        <p:txBody>
          <a:bodyPr/>
          <a:lstStyle/>
          <a:p>
            <a:r>
              <a:rPr lang="en-US" dirty="0"/>
              <a:t>AI AND SURVEILLANCE CAPITALISM</a:t>
            </a:r>
          </a:p>
        </p:txBody>
      </p:sp>
    </p:spTree>
    <p:extLst>
      <p:ext uri="{BB962C8B-B14F-4D97-AF65-F5344CB8AC3E}">
        <p14:creationId xmlns:p14="http://schemas.microsoft.com/office/powerpoint/2010/main" val="2998582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B136-BE54-D734-5491-56C4A2AE8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A2BA50-4EB6-7918-7702-B9FCCA0D340A}"/>
              </a:ext>
            </a:extLst>
          </p:cNvPr>
          <p:cNvSpPr>
            <a:spLocks noGrp="1"/>
          </p:cNvSpPr>
          <p:nvPr>
            <p:ph type="title"/>
          </p:nvPr>
        </p:nvSpPr>
        <p:spPr/>
        <p:txBody>
          <a:bodyPr>
            <a:normAutofit/>
          </a:bodyPr>
          <a:lstStyle/>
          <a:p>
            <a:r>
              <a:rPr lang="en-US" dirty="0">
                <a:solidFill>
                  <a:srgbClr val="00C8FF"/>
                </a:solidFill>
              </a:rPr>
              <a:t>Surveillance Capitalism </a:t>
            </a:r>
            <a:r>
              <a:rPr lang="en-US" sz="2000" dirty="0"/>
              <a:t>[1]</a:t>
            </a:r>
          </a:p>
        </p:txBody>
      </p:sp>
      <p:sp>
        <p:nvSpPr>
          <p:cNvPr id="3" name="Text Placeholder 2">
            <a:extLst>
              <a:ext uri="{FF2B5EF4-FFF2-40B4-BE49-F238E27FC236}">
                <a16:creationId xmlns:a16="http://schemas.microsoft.com/office/drawing/2014/main" id="{F51266E8-7CDE-9CC1-F807-98E14DD32475}"/>
              </a:ext>
            </a:extLst>
          </p:cNvPr>
          <p:cNvSpPr>
            <a:spLocks noGrp="1"/>
          </p:cNvSpPr>
          <p:nvPr>
            <p:ph type="body" sz="quarter" idx="13"/>
          </p:nvPr>
        </p:nvSpPr>
        <p:spPr/>
        <p:txBody>
          <a:bodyPr>
            <a:normAutofit/>
          </a:bodyPr>
          <a:lstStyle/>
          <a:p>
            <a:r>
              <a:rPr lang="en-US" dirty="0"/>
              <a:t>What is it?</a:t>
            </a:r>
          </a:p>
        </p:txBody>
      </p:sp>
      <p:sp>
        <p:nvSpPr>
          <p:cNvPr id="4" name="Text Placeholder 3">
            <a:extLst>
              <a:ext uri="{FF2B5EF4-FFF2-40B4-BE49-F238E27FC236}">
                <a16:creationId xmlns:a16="http://schemas.microsoft.com/office/drawing/2014/main" id="{66D9CFA1-9C79-1667-CD58-02E4873A3E6B}"/>
              </a:ext>
            </a:extLst>
          </p:cNvPr>
          <p:cNvSpPr>
            <a:spLocks noGrp="1"/>
          </p:cNvSpPr>
          <p:nvPr>
            <p:ph type="body" sz="quarter" idx="14"/>
          </p:nvPr>
        </p:nvSpPr>
        <p:spPr/>
        <p:txBody>
          <a:bodyPr/>
          <a:lstStyle/>
          <a:p>
            <a:r>
              <a:rPr lang="en-US" dirty="0"/>
              <a:t>Origins</a:t>
            </a:r>
          </a:p>
        </p:txBody>
      </p:sp>
      <p:sp>
        <p:nvSpPr>
          <p:cNvPr id="5" name="Text Placeholder 4">
            <a:extLst>
              <a:ext uri="{FF2B5EF4-FFF2-40B4-BE49-F238E27FC236}">
                <a16:creationId xmlns:a16="http://schemas.microsoft.com/office/drawing/2014/main" id="{822E5034-6BB6-823D-660C-48596914D9AA}"/>
              </a:ext>
            </a:extLst>
          </p:cNvPr>
          <p:cNvSpPr>
            <a:spLocks noGrp="1"/>
          </p:cNvSpPr>
          <p:nvPr>
            <p:ph type="body" sz="quarter" idx="15"/>
          </p:nvPr>
        </p:nvSpPr>
        <p:spPr/>
        <p:txBody>
          <a:bodyPr>
            <a:normAutofit/>
          </a:bodyPr>
          <a:lstStyle/>
          <a:p>
            <a:r>
              <a:rPr lang="en-US" dirty="0"/>
              <a:t>Term coined by Harvard professor Shoshana Zuboff to describe a new economic order in which human experiences are:</a:t>
            </a:r>
          </a:p>
          <a:p>
            <a:pPr lvl="1"/>
            <a:r>
              <a:rPr lang="en-US" sz="2200" dirty="0"/>
              <a:t>sensed &amp; collected digitally by tech companies (often w/out knowledge)</a:t>
            </a:r>
          </a:p>
          <a:p>
            <a:pPr lvl="1"/>
            <a:r>
              <a:rPr lang="en-US" sz="2200" dirty="0"/>
              <a:t>used as raw material to predict and alter future behavior</a:t>
            </a:r>
          </a:p>
          <a:p>
            <a:r>
              <a:rPr lang="en-US" dirty="0"/>
              <a:t>Leading practitioners: Google (inventor), Facebook</a:t>
            </a:r>
          </a:p>
        </p:txBody>
      </p:sp>
      <p:sp>
        <p:nvSpPr>
          <p:cNvPr id="6" name="Text Placeholder 5">
            <a:extLst>
              <a:ext uri="{FF2B5EF4-FFF2-40B4-BE49-F238E27FC236}">
                <a16:creationId xmlns:a16="http://schemas.microsoft.com/office/drawing/2014/main" id="{A97B28BB-6FF2-17AA-5078-4613D79DF2FC}"/>
              </a:ext>
            </a:extLst>
          </p:cNvPr>
          <p:cNvSpPr>
            <a:spLocks noGrp="1"/>
          </p:cNvSpPr>
          <p:nvPr>
            <p:ph type="body" sz="quarter" idx="16"/>
          </p:nvPr>
        </p:nvSpPr>
        <p:spPr/>
        <p:txBody>
          <a:bodyPr>
            <a:normAutofit/>
          </a:bodyPr>
          <a:lstStyle/>
          <a:p>
            <a:r>
              <a:rPr lang="en-US" dirty="0"/>
              <a:t>Invented by Google in early 2000s as recovery from .com bust</a:t>
            </a:r>
          </a:p>
          <a:p>
            <a:r>
              <a:rPr lang="en-US" dirty="0"/>
              <a:t>Spread to Facebook via Sheryl Sandberg</a:t>
            </a:r>
          </a:p>
          <a:p>
            <a:r>
              <a:rPr lang="en-US" dirty="0"/>
              <a:t>Flourished in post-9/11 environment where security concerns trump privacy</a:t>
            </a:r>
          </a:p>
          <a:p>
            <a:r>
              <a:rPr lang="en-US" dirty="0"/>
              <a:t>Enabled by regulatory frameworks favoring markets over state intervention</a:t>
            </a:r>
          </a:p>
        </p:txBody>
      </p:sp>
      <p:sp>
        <p:nvSpPr>
          <p:cNvPr id="7" name="TextBox 6">
            <a:extLst>
              <a:ext uri="{FF2B5EF4-FFF2-40B4-BE49-F238E27FC236}">
                <a16:creationId xmlns:a16="http://schemas.microsoft.com/office/drawing/2014/main" id="{58E803BF-7C93-FB23-405B-EFEFEE2AC3FB}"/>
              </a:ext>
            </a:extLst>
          </p:cNvPr>
          <p:cNvSpPr txBox="1"/>
          <p:nvPr/>
        </p:nvSpPr>
        <p:spPr>
          <a:xfrm>
            <a:off x="950976" y="6000750"/>
            <a:ext cx="10290048" cy="584775"/>
          </a:xfrm>
          <a:prstGeom prst="rect">
            <a:avLst/>
          </a:prstGeom>
          <a:noFill/>
        </p:spPr>
        <p:txBody>
          <a:bodyPr wrap="square" rtlCol="0">
            <a:spAutoFit/>
          </a:bodyPr>
          <a:lstStyle/>
          <a:p>
            <a:pPr marL="342900" indent="-342900">
              <a:buAutoNum type="arabicPeriod"/>
            </a:pPr>
            <a:r>
              <a:rPr lang="en-US" sz="1600" i="1" dirty="0">
                <a:solidFill>
                  <a:srgbClr val="00C8FF"/>
                </a:solidFill>
                <a:hlinkClick r:id="rId3">
                  <a:extLst>
                    <a:ext uri="{A12FA001-AC4F-418D-AE19-62706E023703}">
                      <ahyp:hlinkClr xmlns:ahyp="http://schemas.microsoft.com/office/drawing/2018/hyperlinkcolor" val="tx"/>
                    </a:ext>
                  </a:extLst>
                </a:hlinkClick>
              </a:rPr>
              <a:t>Shoshana Zuboff on the undetectable, indecipherable world of surveillance capitalism</a:t>
            </a:r>
            <a:r>
              <a:rPr lang="en-US" sz="1600" dirty="0">
                <a:solidFill>
                  <a:schemeClr val="bg1"/>
                </a:solidFill>
              </a:rPr>
              <a:t>. August 2019. Catherine </a:t>
            </a:r>
            <a:r>
              <a:rPr lang="en-US" sz="1600" dirty="0" err="1">
                <a:solidFill>
                  <a:schemeClr val="bg1"/>
                </a:solidFill>
              </a:rPr>
              <a:t>Tsalikis</a:t>
            </a:r>
            <a:r>
              <a:rPr lang="en-US" sz="1600" dirty="0">
                <a:solidFill>
                  <a:schemeClr val="bg1"/>
                </a:solidFill>
              </a:rPr>
              <a:t> Center for International Governance Innovation.</a:t>
            </a:r>
            <a:endParaRPr lang="en-US" sz="1600" i="1" dirty="0">
              <a:solidFill>
                <a:schemeClr val="bg1"/>
              </a:solidFill>
            </a:endParaRPr>
          </a:p>
        </p:txBody>
      </p:sp>
    </p:spTree>
    <p:extLst>
      <p:ext uri="{BB962C8B-B14F-4D97-AF65-F5344CB8AC3E}">
        <p14:creationId xmlns:p14="http://schemas.microsoft.com/office/powerpoint/2010/main" val="477181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9FD1F-960F-387C-5762-F07BA09EC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94FBD-20C4-A960-7949-D1EC4A405A04}"/>
              </a:ext>
            </a:extLst>
          </p:cNvPr>
          <p:cNvSpPr>
            <a:spLocks noGrp="1"/>
          </p:cNvSpPr>
          <p:nvPr>
            <p:ph type="title"/>
          </p:nvPr>
        </p:nvSpPr>
        <p:spPr/>
        <p:txBody>
          <a:bodyPr>
            <a:normAutofit/>
          </a:bodyPr>
          <a:lstStyle/>
          <a:p>
            <a:r>
              <a:rPr lang="en-US" dirty="0">
                <a:solidFill>
                  <a:srgbClr val="00C8FF"/>
                </a:solidFill>
              </a:rPr>
              <a:t>Surveillance Capitalism </a:t>
            </a:r>
            <a:r>
              <a:rPr lang="en-US" sz="2000" dirty="0"/>
              <a:t>[1]</a:t>
            </a:r>
          </a:p>
        </p:txBody>
      </p:sp>
      <p:sp>
        <p:nvSpPr>
          <p:cNvPr id="3" name="Text Placeholder 2">
            <a:extLst>
              <a:ext uri="{FF2B5EF4-FFF2-40B4-BE49-F238E27FC236}">
                <a16:creationId xmlns:a16="http://schemas.microsoft.com/office/drawing/2014/main" id="{4CB0A90D-CCBF-2A4D-89FF-36DAFCA07BE5}"/>
              </a:ext>
            </a:extLst>
          </p:cNvPr>
          <p:cNvSpPr>
            <a:spLocks noGrp="1"/>
          </p:cNvSpPr>
          <p:nvPr>
            <p:ph type="body" sz="quarter" idx="13"/>
          </p:nvPr>
        </p:nvSpPr>
        <p:spPr>
          <a:xfrm>
            <a:off x="742950" y="1390650"/>
            <a:ext cx="5353050" cy="590550"/>
          </a:xfrm>
        </p:spPr>
        <p:txBody>
          <a:bodyPr>
            <a:normAutofit fontScale="92500"/>
          </a:bodyPr>
          <a:lstStyle/>
          <a:p>
            <a:r>
              <a:rPr lang="en-US" dirty="0"/>
              <a:t>How does it work?: Data collection</a:t>
            </a:r>
          </a:p>
        </p:txBody>
      </p:sp>
      <p:sp>
        <p:nvSpPr>
          <p:cNvPr id="4" name="Text Placeholder 3">
            <a:extLst>
              <a:ext uri="{FF2B5EF4-FFF2-40B4-BE49-F238E27FC236}">
                <a16:creationId xmlns:a16="http://schemas.microsoft.com/office/drawing/2014/main" id="{38802FFC-F9C2-24A2-E126-72D82FEFF25A}"/>
              </a:ext>
            </a:extLst>
          </p:cNvPr>
          <p:cNvSpPr>
            <a:spLocks noGrp="1"/>
          </p:cNvSpPr>
          <p:nvPr>
            <p:ph type="body" sz="quarter" idx="14"/>
          </p:nvPr>
        </p:nvSpPr>
        <p:spPr/>
        <p:txBody>
          <a:bodyPr/>
          <a:lstStyle/>
          <a:p>
            <a:r>
              <a:rPr lang="en-US" dirty="0"/>
              <a:t>Behavioral Surplus</a:t>
            </a:r>
          </a:p>
        </p:txBody>
      </p:sp>
      <p:sp>
        <p:nvSpPr>
          <p:cNvPr id="5" name="Text Placeholder 4">
            <a:extLst>
              <a:ext uri="{FF2B5EF4-FFF2-40B4-BE49-F238E27FC236}">
                <a16:creationId xmlns:a16="http://schemas.microsoft.com/office/drawing/2014/main" id="{34EBDCB5-92EF-B782-B557-B85793A6C1D0}"/>
              </a:ext>
            </a:extLst>
          </p:cNvPr>
          <p:cNvSpPr>
            <a:spLocks noGrp="1"/>
          </p:cNvSpPr>
          <p:nvPr>
            <p:ph type="body" sz="quarter" idx="15"/>
          </p:nvPr>
        </p:nvSpPr>
        <p:spPr/>
        <p:txBody>
          <a:bodyPr>
            <a:normAutofit/>
          </a:bodyPr>
          <a:lstStyle/>
          <a:p>
            <a:r>
              <a:rPr lang="en-US" dirty="0"/>
              <a:t>Human experience is claimed as ‘free’ raw material</a:t>
            </a:r>
          </a:p>
          <a:p>
            <a:r>
              <a:rPr lang="en-US" dirty="0"/>
              <a:t>Data collected through ubiquitous interfaces:</a:t>
            </a:r>
          </a:p>
          <a:p>
            <a:pPr lvl="1"/>
            <a:r>
              <a:rPr lang="en-US" sz="2100" dirty="0"/>
              <a:t>Web browsing, social media</a:t>
            </a:r>
          </a:p>
          <a:p>
            <a:pPr lvl="1"/>
            <a:r>
              <a:rPr lang="en-US" sz="2100" dirty="0"/>
              <a:t>Smartphones &amp; wearables</a:t>
            </a:r>
          </a:p>
          <a:p>
            <a:pPr lvl="1"/>
            <a:r>
              <a:rPr lang="en-US" sz="2100" dirty="0"/>
              <a:t>Smart home devices</a:t>
            </a:r>
          </a:p>
          <a:p>
            <a:pPr lvl="1"/>
            <a:r>
              <a:rPr lang="en-US" sz="2100" dirty="0"/>
              <a:t>Voice assistants, cameras, sensors</a:t>
            </a:r>
          </a:p>
          <a:p>
            <a:pPr>
              <a:buClr>
                <a:schemeClr val="bg1"/>
              </a:buClr>
            </a:pPr>
            <a:r>
              <a:rPr lang="en-US" dirty="0">
                <a:solidFill>
                  <a:schemeClr val="tx1"/>
                </a:solidFill>
                <a:highlight>
                  <a:srgbClr val="00C8FF"/>
                </a:highlight>
              </a:rPr>
              <a:t>All aspects of human activity become “supply chain interfaces”</a:t>
            </a:r>
          </a:p>
        </p:txBody>
      </p:sp>
      <p:sp>
        <p:nvSpPr>
          <p:cNvPr id="6" name="Text Placeholder 5">
            <a:extLst>
              <a:ext uri="{FF2B5EF4-FFF2-40B4-BE49-F238E27FC236}">
                <a16:creationId xmlns:a16="http://schemas.microsoft.com/office/drawing/2014/main" id="{76411E0F-0530-7C86-2564-FA06BD05955B}"/>
              </a:ext>
            </a:extLst>
          </p:cNvPr>
          <p:cNvSpPr>
            <a:spLocks noGrp="1"/>
          </p:cNvSpPr>
          <p:nvPr>
            <p:ph type="body" sz="quarter" idx="16"/>
          </p:nvPr>
        </p:nvSpPr>
        <p:spPr/>
        <p:txBody>
          <a:bodyPr>
            <a:normAutofit/>
          </a:bodyPr>
          <a:lstStyle/>
          <a:p>
            <a:r>
              <a:rPr lang="en-US" dirty="0"/>
              <a:t>Data flows exceed what’s needed for service improvement </a:t>
            </a:r>
            <a:r>
              <a:rPr lang="en-US" dirty="0">
                <a:sym typeface="Wingdings" panose="05000000000000000000" pitchFamily="2" charset="2"/>
              </a:rPr>
              <a:t> the extra = “surplus” data</a:t>
            </a:r>
          </a:p>
          <a:p>
            <a:r>
              <a:rPr lang="en-US" b="1" dirty="0">
                <a:solidFill>
                  <a:srgbClr val="FFFF00"/>
                </a:solidFill>
                <a:sym typeface="Wingdings" panose="05000000000000000000" pitchFamily="2" charset="2"/>
              </a:rPr>
              <a:t>Scale</a:t>
            </a:r>
            <a:r>
              <a:rPr lang="en-US" dirty="0">
                <a:sym typeface="Wingdings" panose="05000000000000000000" pitchFamily="2" charset="2"/>
              </a:rPr>
              <a:t>: Facebook’s AI Hub (2017) processed trillions of data points daily</a:t>
            </a:r>
          </a:p>
          <a:p>
            <a:r>
              <a:rPr lang="en-US" b="1" dirty="0">
                <a:solidFill>
                  <a:srgbClr val="00B0F0"/>
                </a:solidFill>
                <a:sym typeface="Wingdings" panose="05000000000000000000" pitchFamily="2" charset="2"/>
              </a:rPr>
              <a:t>Capacity</a:t>
            </a:r>
            <a:r>
              <a:rPr lang="en-US" dirty="0">
                <a:sym typeface="Wingdings" panose="05000000000000000000" pitchFamily="2" charset="2"/>
              </a:rPr>
              <a:t>: Could produce 6 million “predictions of human behavior” per second!</a:t>
            </a:r>
            <a:endParaRPr lang="en-US" dirty="0"/>
          </a:p>
        </p:txBody>
      </p:sp>
      <p:sp>
        <p:nvSpPr>
          <p:cNvPr id="7" name="TextBox 6">
            <a:extLst>
              <a:ext uri="{FF2B5EF4-FFF2-40B4-BE49-F238E27FC236}">
                <a16:creationId xmlns:a16="http://schemas.microsoft.com/office/drawing/2014/main" id="{FBAE5DAA-AF89-3B72-0954-7FB80E41808F}"/>
              </a:ext>
            </a:extLst>
          </p:cNvPr>
          <p:cNvSpPr txBox="1"/>
          <p:nvPr/>
        </p:nvSpPr>
        <p:spPr>
          <a:xfrm>
            <a:off x="950976" y="6000750"/>
            <a:ext cx="10290048" cy="584775"/>
          </a:xfrm>
          <a:prstGeom prst="rect">
            <a:avLst/>
          </a:prstGeom>
          <a:noFill/>
        </p:spPr>
        <p:txBody>
          <a:bodyPr wrap="square" rtlCol="0">
            <a:spAutoFit/>
          </a:bodyPr>
          <a:lstStyle/>
          <a:p>
            <a:pPr marL="342900" indent="-342900">
              <a:buAutoNum type="arabicPeriod"/>
            </a:pPr>
            <a:r>
              <a:rPr lang="en-US" sz="1600" i="1" dirty="0">
                <a:solidFill>
                  <a:srgbClr val="00C8FF"/>
                </a:solidFill>
                <a:hlinkClick r:id="rId3">
                  <a:extLst>
                    <a:ext uri="{A12FA001-AC4F-418D-AE19-62706E023703}">
                      <ahyp:hlinkClr xmlns:ahyp="http://schemas.microsoft.com/office/drawing/2018/hyperlinkcolor" val="tx"/>
                    </a:ext>
                  </a:extLst>
                </a:hlinkClick>
              </a:rPr>
              <a:t>Shoshana Zuboff on the undetectable, indecipherable world of surveillance capitalism</a:t>
            </a:r>
            <a:r>
              <a:rPr lang="en-US" sz="1600" dirty="0">
                <a:solidFill>
                  <a:schemeClr val="bg1"/>
                </a:solidFill>
              </a:rPr>
              <a:t>. August 2019. Catherine </a:t>
            </a:r>
            <a:r>
              <a:rPr lang="en-US" sz="1600" dirty="0" err="1">
                <a:solidFill>
                  <a:schemeClr val="bg1"/>
                </a:solidFill>
              </a:rPr>
              <a:t>Tsalikis</a:t>
            </a:r>
            <a:r>
              <a:rPr lang="en-US" sz="1600" dirty="0">
                <a:solidFill>
                  <a:schemeClr val="bg1"/>
                </a:solidFill>
              </a:rPr>
              <a:t> Center for International Governance Innovation.</a:t>
            </a:r>
            <a:endParaRPr lang="en-US" sz="1600" i="1" dirty="0">
              <a:solidFill>
                <a:schemeClr val="bg1"/>
              </a:solidFill>
            </a:endParaRPr>
          </a:p>
        </p:txBody>
      </p:sp>
    </p:spTree>
    <p:extLst>
      <p:ext uri="{BB962C8B-B14F-4D97-AF65-F5344CB8AC3E}">
        <p14:creationId xmlns:p14="http://schemas.microsoft.com/office/powerpoint/2010/main" val="1122864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17C9-D3C9-E197-46D5-B63E271DBA04}"/>
              </a:ext>
            </a:extLst>
          </p:cNvPr>
          <p:cNvSpPr>
            <a:spLocks noGrp="1"/>
          </p:cNvSpPr>
          <p:nvPr>
            <p:ph type="title"/>
          </p:nvPr>
        </p:nvSpPr>
        <p:spPr/>
        <p:txBody>
          <a:bodyPr>
            <a:normAutofit fontScale="90000"/>
          </a:bodyPr>
          <a:lstStyle/>
          <a:p>
            <a:r>
              <a:rPr lang="en-US" dirty="0"/>
              <a:t>HOW DATA POINTS PREDICT BEHAVIOR</a:t>
            </a:r>
          </a:p>
        </p:txBody>
      </p:sp>
      <p:sp>
        <p:nvSpPr>
          <p:cNvPr id="3" name="Content Placeholder 2">
            <a:extLst>
              <a:ext uri="{FF2B5EF4-FFF2-40B4-BE49-F238E27FC236}">
                <a16:creationId xmlns:a16="http://schemas.microsoft.com/office/drawing/2014/main" id="{123B425D-422D-90A1-2C92-E3FE11D20A79}"/>
              </a:ext>
            </a:extLst>
          </p:cNvPr>
          <p:cNvSpPr>
            <a:spLocks noGrp="1"/>
          </p:cNvSpPr>
          <p:nvPr>
            <p:ph idx="1"/>
          </p:nvPr>
        </p:nvSpPr>
        <p:spPr>
          <a:xfrm>
            <a:off x="838200" y="1390649"/>
            <a:ext cx="10515600" cy="4982015"/>
          </a:xfrm>
        </p:spPr>
        <p:txBody>
          <a:bodyPr>
            <a:normAutofit fontScale="85000" lnSpcReduction="20000"/>
          </a:bodyPr>
          <a:lstStyle/>
          <a:p>
            <a:pPr marL="0" indent="0">
              <a:buNone/>
            </a:pPr>
            <a:r>
              <a:rPr lang="en-US" b="1" dirty="0"/>
              <a:t>Facebook Examples</a:t>
            </a:r>
            <a:r>
              <a:rPr lang="en-US" dirty="0"/>
              <a:t>:</a:t>
            </a:r>
          </a:p>
          <a:p>
            <a:pPr marL="514350" indent="-514350">
              <a:buClr>
                <a:schemeClr val="bg1"/>
              </a:buClr>
              <a:buFont typeface="+mj-lt"/>
              <a:buAutoNum type="arabicPeriod"/>
            </a:pPr>
            <a:r>
              <a:rPr lang="en-US" dirty="0">
                <a:solidFill>
                  <a:schemeClr val="tx1"/>
                </a:solidFill>
                <a:highlight>
                  <a:srgbClr val="FBFF3D"/>
                </a:highlight>
              </a:rPr>
              <a:t>Content Engagement Prediction</a:t>
            </a:r>
            <a:r>
              <a:rPr lang="en-US" dirty="0"/>
              <a:t>: Analyze patterns of past engagement (likes, comments, shares), FB predicts what new content you will engage with </a:t>
            </a:r>
            <a:r>
              <a:rPr lang="en-US" dirty="0">
                <a:sym typeface="Wingdings" panose="05000000000000000000" pitchFamily="2" charset="2"/>
              </a:rPr>
              <a:t> algorithm serves it</a:t>
            </a:r>
          </a:p>
          <a:p>
            <a:pPr marL="514350" indent="-514350">
              <a:buClr>
                <a:schemeClr val="bg1"/>
              </a:buClr>
              <a:buFont typeface="+mj-lt"/>
              <a:buAutoNum type="arabicPeriod"/>
            </a:pPr>
            <a:r>
              <a:rPr lang="en-US" dirty="0">
                <a:solidFill>
                  <a:schemeClr val="tx1"/>
                </a:solidFill>
                <a:highlight>
                  <a:srgbClr val="00C8FF"/>
                </a:highlight>
                <a:sym typeface="Wingdings" panose="05000000000000000000" pitchFamily="2" charset="2"/>
              </a:rPr>
              <a:t>Purchase Intent Prediction</a:t>
            </a:r>
            <a:r>
              <a:rPr lang="en-US" dirty="0">
                <a:sym typeface="Wingdings" panose="05000000000000000000" pitchFamily="2" charset="2"/>
              </a:rPr>
              <a:t>: Tracking browsing behavior with </a:t>
            </a:r>
            <a:r>
              <a:rPr lang="en-US" i="1" dirty="0">
                <a:sym typeface="Wingdings" panose="05000000000000000000" pitchFamily="2" charset="2"/>
              </a:rPr>
              <a:t>Meta Pixels</a:t>
            </a:r>
            <a:r>
              <a:rPr lang="en-US" dirty="0">
                <a:sym typeface="Wingdings" panose="05000000000000000000" pitchFamily="2" charset="2"/>
              </a:rPr>
              <a:t> (tracking tools that websites embed) to predict what you’re close to purchasing  serve targeted ads</a:t>
            </a:r>
          </a:p>
          <a:p>
            <a:pPr marL="514350" indent="-514350">
              <a:buClr>
                <a:schemeClr val="bg1"/>
              </a:buClr>
              <a:buFont typeface="+mj-lt"/>
              <a:buAutoNum type="arabicPeriod"/>
            </a:pPr>
            <a:r>
              <a:rPr lang="en-US" dirty="0">
                <a:solidFill>
                  <a:schemeClr val="tx1"/>
                </a:solidFill>
                <a:highlight>
                  <a:srgbClr val="00C8FF"/>
                </a:highlight>
                <a:sym typeface="Wingdings" panose="05000000000000000000" pitchFamily="2" charset="2"/>
              </a:rPr>
              <a:t>Sentiment Prediction</a:t>
            </a:r>
            <a:r>
              <a:rPr lang="en-US" dirty="0">
                <a:sym typeface="Wingdings" panose="05000000000000000000" pitchFamily="2" charset="2"/>
              </a:rPr>
              <a:t>: Analyze typing speed, post content, time of day, reaction choices to predict your emotional states (e.g., </a:t>
            </a:r>
            <a:r>
              <a:rPr lang="el-GR" dirty="0">
                <a:sym typeface="Wingdings" panose="05000000000000000000" pitchFamily="2" charset="2"/>
              </a:rPr>
              <a:t>Δ</a:t>
            </a:r>
            <a:r>
              <a:rPr lang="en-US" dirty="0">
                <a:sym typeface="Wingdings" panose="05000000000000000000" pitchFamily="2" charset="2"/>
              </a:rPr>
              <a:t>s in post frequency, late-night activity, language patterns might indicate isolation, depression)</a:t>
            </a:r>
          </a:p>
          <a:p>
            <a:pPr marL="514350" indent="-514350">
              <a:buFont typeface="+mj-lt"/>
              <a:buAutoNum type="arabicPeriod"/>
            </a:pPr>
            <a:r>
              <a:rPr lang="en-US" dirty="0">
                <a:highlight>
                  <a:srgbClr val="FF0000"/>
                </a:highlight>
                <a:sym typeface="Wingdings" panose="05000000000000000000" pitchFamily="2" charset="2"/>
              </a:rPr>
              <a:t>Political Opinion Formation</a:t>
            </a:r>
            <a:r>
              <a:rPr lang="en-US" dirty="0">
                <a:sym typeface="Wingdings" panose="05000000000000000000" pitchFamily="2" charset="2"/>
              </a:rPr>
              <a:t>: Tracking content consumption over time predicts susceptibility to specific political messaging  when paired with the write psychometrics, valuable for curating messaging for demographics </a:t>
            </a:r>
            <a:r>
              <a:rPr lang="en-US" sz="2500" dirty="0">
                <a:sym typeface="Wingdings" panose="05000000000000000000" pitchFamily="2" charset="2"/>
              </a:rPr>
              <a:t>(see 1, 2)</a:t>
            </a:r>
            <a:endParaRPr lang="en-US" sz="2500" i="1" dirty="0"/>
          </a:p>
        </p:txBody>
      </p:sp>
      <p:sp>
        <p:nvSpPr>
          <p:cNvPr id="4" name="TextBox 3">
            <a:extLst>
              <a:ext uri="{FF2B5EF4-FFF2-40B4-BE49-F238E27FC236}">
                <a16:creationId xmlns:a16="http://schemas.microsoft.com/office/drawing/2014/main" id="{48DFFE77-B62F-6F83-0B39-35BD84FA8756}"/>
              </a:ext>
            </a:extLst>
          </p:cNvPr>
          <p:cNvSpPr txBox="1"/>
          <p:nvPr/>
        </p:nvSpPr>
        <p:spPr>
          <a:xfrm>
            <a:off x="950976" y="5957165"/>
            <a:ext cx="10515600" cy="830997"/>
          </a:xfrm>
          <a:prstGeom prst="rect">
            <a:avLst/>
          </a:prstGeom>
          <a:noFill/>
        </p:spPr>
        <p:txBody>
          <a:bodyPr wrap="square" rtlCol="0">
            <a:spAutoFit/>
          </a:bodyPr>
          <a:lstStyle/>
          <a:p>
            <a:pPr marL="342900" indent="-342900">
              <a:buAutoNum type="arabicPeriod"/>
            </a:pPr>
            <a:r>
              <a:rPr lang="en-US" sz="1600" i="1" dirty="0">
                <a:solidFill>
                  <a:srgbClr val="00B0F0"/>
                </a:solidFill>
                <a:sym typeface="Wingdings" panose="05000000000000000000" pitchFamily="2" charset="2"/>
                <a:hlinkClick r:id="rId2">
                  <a:extLst>
                    <a:ext uri="{A12FA001-AC4F-418D-AE19-62706E023703}">
                      <ahyp:hlinkClr xmlns:ahyp="http://schemas.microsoft.com/office/drawing/2018/hyperlinkcolor" val="tx"/>
                    </a:ext>
                  </a:extLst>
                </a:hlinkClick>
              </a:rPr>
              <a:t>Cambridge Analytica: how did it turn clicks into votes?</a:t>
            </a:r>
            <a:r>
              <a:rPr lang="en-US" sz="1600" i="1" dirty="0">
                <a:solidFill>
                  <a:srgbClr val="00B0F0"/>
                </a:solidFill>
                <a:sym typeface="Wingdings" panose="05000000000000000000" pitchFamily="2" charset="2"/>
              </a:rPr>
              <a:t> </a:t>
            </a:r>
            <a:r>
              <a:rPr lang="en-US" sz="1600" dirty="0">
                <a:solidFill>
                  <a:schemeClr val="bg1"/>
                </a:solidFill>
                <a:sym typeface="Wingdings" panose="05000000000000000000" pitchFamily="2" charset="2"/>
              </a:rPr>
              <a:t>May 2018. Alex Hern, </a:t>
            </a:r>
            <a:r>
              <a:rPr lang="en-US" sz="1600" i="1" dirty="0">
                <a:solidFill>
                  <a:schemeClr val="bg1"/>
                </a:solidFill>
                <a:sym typeface="Wingdings" panose="05000000000000000000" pitchFamily="2" charset="2"/>
              </a:rPr>
              <a:t>Guardian News &amp; Media Limited</a:t>
            </a:r>
            <a:r>
              <a:rPr lang="en-US" sz="1600" dirty="0">
                <a:solidFill>
                  <a:schemeClr val="bg1"/>
                </a:solidFill>
                <a:sym typeface="Wingdings" panose="05000000000000000000" pitchFamily="2" charset="2"/>
              </a:rPr>
              <a:t>.</a:t>
            </a:r>
          </a:p>
          <a:p>
            <a:pPr marL="342900" indent="-342900">
              <a:buAutoNum type="arabicPeriod"/>
            </a:pPr>
            <a:r>
              <a:rPr lang="en-US" sz="1600" i="1" dirty="0">
                <a:solidFill>
                  <a:srgbClr val="00B0F0"/>
                </a:solidFill>
                <a:sym typeface="Wingdings" panose="05000000000000000000" pitchFamily="2" charset="2"/>
                <a:hlinkClick r:id="rId3">
                  <a:extLst>
                    <a:ext uri="{A12FA001-AC4F-418D-AE19-62706E023703}">
                      <ahyp:hlinkClr xmlns:ahyp="http://schemas.microsoft.com/office/drawing/2018/hyperlinkcolor" val="tx"/>
                    </a:ext>
                  </a:extLst>
                </a:hlinkClick>
              </a:rPr>
              <a:t>The issue of data targeting, based around Facebook, GSR, and Cambridge Analytica allegations</a:t>
            </a:r>
            <a:r>
              <a:rPr lang="en-US" sz="1600" dirty="0">
                <a:solidFill>
                  <a:schemeClr val="bg1"/>
                </a:solidFill>
                <a:sym typeface="Wingdings" panose="05000000000000000000" pitchFamily="2" charset="2"/>
              </a:rPr>
              <a:t>. July 2018. UK Parliament.</a:t>
            </a:r>
            <a:endParaRPr lang="en-US" sz="1600" dirty="0">
              <a:solidFill>
                <a:schemeClr val="bg1"/>
              </a:solidFill>
            </a:endParaRPr>
          </a:p>
        </p:txBody>
      </p:sp>
    </p:spTree>
    <p:extLst>
      <p:ext uri="{BB962C8B-B14F-4D97-AF65-F5344CB8AC3E}">
        <p14:creationId xmlns:p14="http://schemas.microsoft.com/office/powerpoint/2010/main" val="1310416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73FB-47C0-7C64-8678-EB90E184D4FE}"/>
              </a:ext>
            </a:extLst>
          </p:cNvPr>
          <p:cNvSpPr>
            <a:spLocks noGrp="1"/>
          </p:cNvSpPr>
          <p:nvPr>
            <p:ph type="title"/>
          </p:nvPr>
        </p:nvSpPr>
        <p:spPr/>
        <p:txBody>
          <a:bodyPr>
            <a:normAutofit/>
          </a:bodyPr>
          <a:lstStyle/>
          <a:p>
            <a:r>
              <a:rPr lang="en-US" dirty="0">
                <a:solidFill>
                  <a:srgbClr val="00B0F0"/>
                </a:solidFill>
              </a:rPr>
              <a:t>Economies of action in practice </a:t>
            </a:r>
            <a:r>
              <a:rPr lang="en-US" sz="2000" dirty="0"/>
              <a:t>[1]</a:t>
            </a:r>
          </a:p>
        </p:txBody>
      </p:sp>
      <p:sp>
        <p:nvSpPr>
          <p:cNvPr id="3" name="Text Placeholder 2">
            <a:extLst>
              <a:ext uri="{FF2B5EF4-FFF2-40B4-BE49-F238E27FC236}">
                <a16:creationId xmlns:a16="http://schemas.microsoft.com/office/drawing/2014/main" id="{2D5136AD-9490-1ACD-8C2D-3BEF03513BE3}"/>
              </a:ext>
            </a:extLst>
          </p:cNvPr>
          <p:cNvSpPr>
            <a:spLocks noGrp="1"/>
          </p:cNvSpPr>
          <p:nvPr>
            <p:ph type="body" sz="quarter" idx="13"/>
          </p:nvPr>
        </p:nvSpPr>
        <p:spPr>
          <a:xfrm>
            <a:off x="742949" y="1343171"/>
            <a:ext cx="5282946" cy="685510"/>
          </a:xfrm>
        </p:spPr>
        <p:txBody>
          <a:bodyPr>
            <a:normAutofit fontScale="92500" lnSpcReduction="10000"/>
          </a:bodyPr>
          <a:lstStyle/>
          <a:p>
            <a:r>
              <a:rPr lang="en-US" i="1" dirty="0"/>
              <a:t>Pokémon Go </a:t>
            </a:r>
            <a:r>
              <a:rPr lang="en-US" dirty="0"/>
              <a:t>to influence your consumer behavior?</a:t>
            </a:r>
          </a:p>
        </p:txBody>
      </p:sp>
      <p:sp>
        <p:nvSpPr>
          <p:cNvPr id="4" name="Text Placeholder 3">
            <a:extLst>
              <a:ext uri="{FF2B5EF4-FFF2-40B4-BE49-F238E27FC236}">
                <a16:creationId xmlns:a16="http://schemas.microsoft.com/office/drawing/2014/main" id="{EEDE8240-0159-EC17-547E-71095B242FCC}"/>
              </a:ext>
            </a:extLst>
          </p:cNvPr>
          <p:cNvSpPr>
            <a:spLocks noGrp="1"/>
          </p:cNvSpPr>
          <p:nvPr>
            <p:ph type="body" sz="quarter" idx="14"/>
          </p:nvPr>
        </p:nvSpPr>
        <p:spPr/>
        <p:txBody>
          <a:bodyPr/>
          <a:lstStyle/>
          <a:p>
            <a:r>
              <a:rPr lang="en-US" dirty="0"/>
              <a:t>The one-way mirror dynamic</a:t>
            </a:r>
          </a:p>
        </p:txBody>
      </p:sp>
      <p:sp>
        <p:nvSpPr>
          <p:cNvPr id="5" name="Text Placeholder 4">
            <a:extLst>
              <a:ext uri="{FF2B5EF4-FFF2-40B4-BE49-F238E27FC236}">
                <a16:creationId xmlns:a16="http://schemas.microsoft.com/office/drawing/2014/main" id="{89AD826C-913C-D587-33EC-A657A99FED56}"/>
              </a:ext>
            </a:extLst>
          </p:cNvPr>
          <p:cNvSpPr>
            <a:spLocks noGrp="1"/>
          </p:cNvSpPr>
          <p:nvPr>
            <p:ph type="body" sz="quarter" idx="15"/>
          </p:nvPr>
        </p:nvSpPr>
        <p:spPr/>
        <p:txBody>
          <a:bodyPr/>
          <a:lstStyle/>
          <a:p>
            <a:r>
              <a:rPr lang="en-US" dirty="0"/>
              <a:t>Augmented reality game incubated in Google</a:t>
            </a:r>
          </a:p>
          <a:p>
            <a:r>
              <a:rPr lang="en-US" dirty="0"/>
              <a:t>Nominally for entertainment, but an experiment in “economies of action”</a:t>
            </a:r>
          </a:p>
          <a:p>
            <a:pPr>
              <a:buClr>
                <a:schemeClr val="bg1"/>
              </a:buClr>
            </a:pPr>
            <a:r>
              <a:rPr lang="en-US" dirty="0">
                <a:solidFill>
                  <a:schemeClr val="tx1"/>
                </a:solidFill>
                <a:highlight>
                  <a:srgbClr val="00C8FF"/>
                </a:highlight>
              </a:rPr>
              <a:t>Game mechanics were used to heard players to paying business locations</a:t>
            </a:r>
          </a:p>
          <a:p>
            <a:r>
              <a:rPr lang="en-US" dirty="0"/>
              <a:t>Precursor to larger ambitions of “smart city” control (Google’s Sidewalk Labs)</a:t>
            </a:r>
          </a:p>
          <a:p>
            <a:endParaRPr lang="en-US" dirty="0"/>
          </a:p>
        </p:txBody>
      </p:sp>
      <p:sp>
        <p:nvSpPr>
          <p:cNvPr id="6" name="Text Placeholder 5">
            <a:extLst>
              <a:ext uri="{FF2B5EF4-FFF2-40B4-BE49-F238E27FC236}">
                <a16:creationId xmlns:a16="http://schemas.microsoft.com/office/drawing/2014/main" id="{F0B9A642-D964-867C-E340-8FD3C45ADABF}"/>
              </a:ext>
            </a:extLst>
          </p:cNvPr>
          <p:cNvSpPr>
            <a:spLocks noGrp="1"/>
          </p:cNvSpPr>
          <p:nvPr>
            <p:ph type="body" sz="quarter" idx="16"/>
          </p:nvPr>
        </p:nvSpPr>
        <p:spPr/>
        <p:txBody>
          <a:bodyPr/>
          <a:lstStyle/>
          <a:p>
            <a:r>
              <a:rPr lang="en-US" dirty="0"/>
              <a:t>Tech companies know a lot about us</a:t>
            </a:r>
          </a:p>
          <a:p>
            <a:r>
              <a:rPr lang="en-US" dirty="0"/>
              <a:t>We know little about their operations</a:t>
            </a:r>
          </a:p>
          <a:p>
            <a:r>
              <a:rPr lang="en-US" dirty="0"/>
              <a:t>Systems designed to be undetectable &amp; indecipherable</a:t>
            </a:r>
          </a:p>
          <a:p>
            <a:r>
              <a:rPr lang="en-US" dirty="0"/>
              <a:t>Surveillance is at the core of their business models</a:t>
            </a:r>
          </a:p>
        </p:txBody>
      </p:sp>
      <p:sp>
        <p:nvSpPr>
          <p:cNvPr id="7" name="TextBox 6">
            <a:extLst>
              <a:ext uri="{FF2B5EF4-FFF2-40B4-BE49-F238E27FC236}">
                <a16:creationId xmlns:a16="http://schemas.microsoft.com/office/drawing/2014/main" id="{D33646F9-5AC2-98B1-DD47-6157093ED678}"/>
              </a:ext>
            </a:extLst>
          </p:cNvPr>
          <p:cNvSpPr txBox="1"/>
          <p:nvPr/>
        </p:nvSpPr>
        <p:spPr>
          <a:xfrm>
            <a:off x="950976" y="6000750"/>
            <a:ext cx="10290048" cy="584775"/>
          </a:xfrm>
          <a:prstGeom prst="rect">
            <a:avLst/>
          </a:prstGeom>
          <a:noFill/>
        </p:spPr>
        <p:txBody>
          <a:bodyPr wrap="square" rtlCol="0">
            <a:spAutoFit/>
          </a:bodyPr>
          <a:lstStyle/>
          <a:p>
            <a:pPr marL="342900" indent="-342900">
              <a:buAutoNum type="arabicPeriod"/>
            </a:pPr>
            <a:r>
              <a:rPr lang="en-US" sz="1600" i="1" dirty="0">
                <a:solidFill>
                  <a:srgbClr val="00C8FF"/>
                </a:solidFill>
                <a:hlinkClick r:id="rId2">
                  <a:extLst>
                    <a:ext uri="{A12FA001-AC4F-418D-AE19-62706E023703}">
                      <ahyp:hlinkClr xmlns:ahyp="http://schemas.microsoft.com/office/drawing/2018/hyperlinkcolor" val="tx"/>
                    </a:ext>
                  </a:extLst>
                </a:hlinkClick>
              </a:rPr>
              <a:t>Shoshana Zuboff on the undetectable, indecipherable world of surveillance capitalism</a:t>
            </a:r>
            <a:r>
              <a:rPr lang="en-US" sz="1600" dirty="0">
                <a:solidFill>
                  <a:schemeClr val="bg1"/>
                </a:solidFill>
              </a:rPr>
              <a:t>. August 2019. Catherine </a:t>
            </a:r>
            <a:r>
              <a:rPr lang="en-US" sz="1600" dirty="0" err="1">
                <a:solidFill>
                  <a:schemeClr val="bg1"/>
                </a:solidFill>
              </a:rPr>
              <a:t>Tsalikis</a:t>
            </a:r>
            <a:r>
              <a:rPr lang="en-US" sz="1600" dirty="0">
                <a:solidFill>
                  <a:schemeClr val="bg1"/>
                </a:solidFill>
              </a:rPr>
              <a:t>, Center for International Governance Innovation.</a:t>
            </a:r>
            <a:endParaRPr lang="en-US" sz="1600" i="1" dirty="0">
              <a:solidFill>
                <a:schemeClr val="bg1"/>
              </a:solidFill>
            </a:endParaRPr>
          </a:p>
        </p:txBody>
      </p:sp>
    </p:spTree>
    <p:extLst>
      <p:ext uri="{BB962C8B-B14F-4D97-AF65-F5344CB8AC3E}">
        <p14:creationId xmlns:p14="http://schemas.microsoft.com/office/powerpoint/2010/main" val="236671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3F28-BDB7-F0AF-F07F-14B9FDB2BEE5}"/>
              </a:ext>
            </a:extLst>
          </p:cNvPr>
          <p:cNvSpPr>
            <a:spLocks noGrp="1"/>
          </p:cNvSpPr>
          <p:nvPr>
            <p:ph type="title"/>
          </p:nvPr>
        </p:nvSpPr>
        <p:spPr/>
        <p:txBody>
          <a:bodyPr anchor="ctr">
            <a:normAutofit/>
          </a:bodyPr>
          <a:lstStyle/>
          <a:p>
            <a:r>
              <a:rPr lang="en-US" dirty="0"/>
              <a:t>APPLICATIONS ACROSS DOMAINS</a:t>
            </a:r>
          </a:p>
        </p:txBody>
      </p:sp>
      <p:sp>
        <p:nvSpPr>
          <p:cNvPr id="5" name="Content Placeholder 4">
            <a:extLst>
              <a:ext uri="{FF2B5EF4-FFF2-40B4-BE49-F238E27FC236}">
                <a16:creationId xmlns:a16="http://schemas.microsoft.com/office/drawing/2014/main" id="{7CA9C6B0-7406-0EEC-5F3C-B747C5EB8BB4}"/>
              </a:ext>
            </a:extLst>
          </p:cNvPr>
          <p:cNvSpPr>
            <a:spLocks noGrp="1"/>
          </p:cNvSpPr>
          <p:nvPr>
            <p:ph idx="1"/>
          </p:nvPr>
        </p:nvSpPr>
        <p:spPr/>
        <p:txBody>
          <a:bodyPr>
            <a:normAutofit/>
          </a:bodyPr>
          <a:lstStyle/>
          <a:p>
            <a:pPr marL="0" indent="0">
              <a:buNone/>
            </a:pPr>
            <a:r>
              <a:rPr lang="en-US" b="1" dirty="0"/>
              <a:t>      </a:t>
            </a:r>
            <a:r>
              <a:rPr lang="en-US" b="1" dirty="0">
                <a:solidFill>
                  <a:srgbClr val="FF0000"/>
                </a:solidFill>
              </a:rPr>
              <a:t>HEALTHCARE</a:t>
            </a:r>
          </a:p>
          <a:p>
            <a:pPr marL="0" indent="0">
              <a:buNone/>
            </a:pPr>
            <a:r>
              <a:rPr lang="en-US" b="1" dirty="0">
                <a:solidFill>
                  <a:schemeClr val="tx1"/>
                </a:solidFill>
                <a:highlight>
                  <a:srgbClr val="FF0000"/>
                </a:highlight>
              </a:rPr>
              <a:t>Analytic</a:t>
            </a:r>
            <a:r>
              <a:rPr lang="en-US" dirty="0"/>
              <a:t>: Diagnostic AI for pattern recognition in medical imaging</a:t>
            </a:r>
          </a:p>
          <a:p>
            <a:pPr marL="0" indent="0">
              <a:buNone/>
            </a:pPr>
            <a:r>
              <a:rPr lang="en-US" b="1" dirty="0">
                <a:solidFill>
                  <a:schemeClr val="tx1"/>
                </a:solidFill>
                <a:highlight>
                  <a:srgbClr val="FF0000"/>
                </a:highlight>
              </a:rPr>
              <a:t>Generative</a:t>
            </a:r>
            <a:r>
              <a:rPr lang="en-US" dirty="0"/>
              <a:t>: Medical report generation and treatment plan creation.</a:t>
            </a:r>
            <a:endParaRPr lang="en-US" b="1" dirty="0"/>
          </a:p>
        </p:txBody>
      </p:sp>
      <p:sp>
        <p:nvSpPr>
          <p:cNvPr id="6" name="Content Placeholder 5">
            <a:extLst>
              <a:ext uri="{FF2B5EF4-FFF2-40B4-BE49-F238E27FC236}">
                <a16:creationId xmlns:a16="http://schemas.microsoft.com/office/drawing/2014/main" id="{F1FB6466-87A0-7580-7C07-C5D16CD64D1F}"/>
              </a:ext>
            </a:extLst>
          </p:cNvPr>
          <p:cNvSpPr>
            <a:spLocks noGrp="1"/>
          </p:cNvSpPr>
          <p:nvPr>
            <p:ph idx="13"/>
          </p:nvPr>
        </p:nvSpPr>
        <p:spPr/>
        <p:txBody>
          <a:bodyPr>
            <a:normAutofit/>
          </a:bodyPr>
          <a:lstStyle/>
          <a:p>
            <a:pPr marL="0" indent="0">
              <a:buNone/>
            </a:pPr>
            <a:r>
              <a:rPr lang="en-US" b="1" dirty="0">
                <a:solidFill>
                  <a:srgbClr val="00C8FF"/>
                </a:solidFill>
              </a:rPr>
              <a:t>         BUSINESS</a:t>
            </a:r>
          </a:p>
          <a:p>
            <a:pPr marL="0" indent="0">
              <a:buNone/>
            </a:pPr>
            <a:r>
              <a:rPr lang="en-US" b="1" dirty="0">
                <a:solidFill>
                  <a:schemeClr val="tx1"/>
                </a:solidFill>
                <a:highlight>
                  <a:srgbClr val="00C8FF"/>
                </a:highlight>
              </a:rPr>
              <a:t>Analytic</a:t>
            </a:r>
            <a:r>
              <a:rPr lang="en-US" dirty="0"/>
              <a:t>: Market analysis and trend prediction</a:t>
            </a:r>
          </a:p>
          <a:p>
            <a:pPr marL="0" indent="0">
              <a:buNone/>
            </a:pPr>
            <a:endParaRPr lang="en-US" sz="1600" b="1" dirty="0"/>
          </a:p>
          <a:p>
            <a:pPr marL="0" indent="0">
              <a:buNone/>
            </a:pPr>
            <a:r>
              <a:rPr lang="en-US" b="1" dirty="0">
                <a:solidFill>
                  <a:schemeClr val="tx1"/>
                </a:solidFill>
                <a:highlight>
                  <a:srgbClr val="00C8FF"/>
                </a:highlight>
              </a:rPr>
              <a:t>Generative</a:t>
            </a:r>
            <a:r>
              <a:rPr lang="en-US" dirty="0"/>
              <a:t>: Marketing copy generation and product descriptions</a:t>
            </a:r>
            <a:endParaRPr lang="en-US" b="1" dirty="0"/>
          </a:p>
        </p:txBody>
      </p:sp>
      <p:sp>
        <p:nvSpPr>
          <p:cNvPr id="4" name="Content Placeholder 3">
            <a:extLst>
              <a:ext uri="{FF2B5EF4-FFF2-40B4-BE49-F238E27FC236}">
                <a16:creationId xmlns:a16="http://schemas.microsoft.com/office/drawing/2014/main" id="{6F4574E0-BB7B-CF05-2E4F-9699BAF54F3D}"/>
              </a:ext>
            </a:extLst>
          </p:cNvPr>
          <p:cNvSpPr>
            <a:spLocks noGrp="1"/>
          </p:cNvSpPr>
          <p:nvPr>
            <p:ph idx="14"/>
          </p:nvPr>
        </p:nvSpPr>
        <p:spPr/>
        <p:txBody>
          <a:bodyPr>
            <a:normAutofit/>
          </a:bodyPr>
          <a:lstStyle/>
          <a:p>
            <a:pPr marL="0" indent="0">
              <a:buNone/>
            </a:pPr>
            <a:r>
              <a:rPr lang="en-US" b="1" dirty="0">
                <a:solidFill>
                  <a:srgbClr val="00FE40"/>
                </a:solidFill>
              </a:rPr>
              <a:t>        EDUCATION</a:t>
            </a:r>
          </a:p>
          <a:p>
            <a:pPr marL="0" indent="0">
              <a:buNone/>
            </a:pPr>
            <a:r>
              <a:rPr lang="en-US" b="1" dirty="0">
                <a:solidFill>
                  <a:schemeClr val="tx1"/>
                </a:solidFill>
                <a:highlight>
                  <a:srgbClr val="00FF00"/>
                </a:highlight>
              </a:rPr>
              <a:t>Analytic</a:t>
            </a:r>
            <a:r>
              <a:rPr lang="en-US" dirty="0"/>
              <a:t>: Learning analytics and performance tracking</a:t>
            </a:r>
          </a:p>
          <a:p>
            <a:pPr marL="0" indent="0">
              <a:buNone/>
            </a:pPr>
            <a:r>
              <a:rPr lang="en-US" b="1" dirty="0">
                <a:solidFill>
                  <a:schemeClr val="tx1"/>
                </a:solidFill>
                <a:highlight>
                  <a:srgbClr val="00FE40"/>
                </a:highlight>
              </a:rPr>
              <a:t>Generative</a:t>
            </a:r>
            <a:r>
              <a:rPr lang="en-US" dirty="0"/>
              <a:t>: Personalized content creation and adaptive learning materials</a:t>
            </a:r>
            <a:endParaRPr lang="en-US" b="1" dirty="0"/>
          </a:p>
        </p:txBody>
      </p:sp>
      <p:pic>
        <p:nvPicPr>
          <p:cNvPr id="10" name="Graphic 9" descr="Heart with pulse with solid fill">
            <a:extLst>
              <a:ext uri="{FF2B5EF4-FFF2-40B4-BE49-F238E27FC236}">
                <a16:creationId xmlns:a16="http://schemas.microsoft.com/office/drawing/2014/main" id="{F2A7F586-2C2A-1D83-F8F7-1CC3E5AC86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6973" y="1149350"/>
            <a:ext cx="825500" cy="825500"/>
          </a:xfrm>
          <a:prstGeom prst="rect">
            <a:avLst/>
          </a:prstGeom>
        </p:spPr>
      </p:pic>
      <p:pic>
        <p:nvPicPr>
          <p:cNvPr id="12" name="Graphic 11" descr="Remote work with solid fill">
            <a:extLst>
              <a:ext uri="{FF2B5EF4-FFF2-40B4-BE49-F238E27FC236}">
                <a16:creationId xmlns:a16="http://schemas.microsoft.com/office/drawing/2014/main" id="{029DD3CA-EECF-026A-7460-1465F08F9CF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95800" y="1149350"/>
            <a:ext cx="825500" cy="825500"/>
          </a:xfrm>
          <a:prstGeom prst="rect">
            <a:avLst/>
          </a:prstGeom>
        </p:spPr>
      </p:pic>
      <p:pic>
        <p:nvPicPr>
          <p:cNvPr id="13" name="Graphic 12" descr="Books on shelf with solid fill">
            <a:extLst>
              <a:ext uri="{FF2B5EF4-FFF2-40B4-BE49-F238E27FC236}">
                <a16:creationId xmlns:a16="http://schemas.microsoft.com/office/drawing/2014/main" id="{186615C0-6B77-A394-252B-977AC917195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53400" y="1244600"/>
            <a:ext cx="730250" cy="730250"/>
          </a:xfrm>
          <a:prstGeom prst="rect">
            <a:avLst/>
          </a:prstGeom>
        </p:spPr>
      </p:pic>
    </p:spTree>
    <p:extLst>
      <p:ext uri="{BB962C8B-B14F-4D97-AF65-F5344CB8AC3E}">
        <p14:creationId xmlns:p14="http://schemas.microsoft.com/office/powerpoint/2010/main" val="156592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4D1EE-9596-B9C5-7118-80707F2FCAD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68C7F22-EDEF-EC01-2D9D-752531FB2CC6}"/>
              </a:ext>
            </a:extLst>
          </p:cNvPr>
          <p:cNvSpPr>
            <a:spLocks noGrp="1"/>
          </p:cNvSpPr>
          <p:nvPr>
            <p:ph type="body" sz="quarter" idx="13"/>
          </p:nvPr>
        </p:nvSpPr>
        <p:spPr/>
        <p:txBody>
          <a:bodyPr/>
          <a:lstStyle/>
          <a:p>
            <a:r>
              <a:rPr lang="en-US" dirty="0"/>
              <a:t>control is nothing more than discipline effectuated at automated speeds</a:t>
            </a:r>
          </a:p>
        </p:txBody>
      </p:sp>
      <p:sp>
        <p:nvSpPr>
          <p:cNvPr id="3" name="Text Placeholder 2">
            <a:extLst>
              <a:ext uri="{FF2B5EF4-FFF2-40B4-BE49-F238E27FC236}">
                <a16:creationId xmlns:a16="http://schemas.microsoft.com/office/drawing/2014/main" id="{71BCB95D-6252-B4E3-1B4B-BBADBE4EF37E}"/>
              </a:ext>
            </a:extLst>
          </p:cNvPr>
          <p:cNvSpPr>
            <a:spLocks noGrp="1"/>
          </p:cNvSpPr>
          <p:nvPr>
            <p:ph type="body" sz="quarter" idx="14"/>
          </p:nvPr>
        </p:nvSpPr>
        <p:spPr/>
        <p:txBody>
          <a:bodyPr>
            <a:normAutofit fontScale="85000" lnSpcReduction="10000"/>
          </a:bodyPr>
          <a:lstStyle/>
          <a:p>
            <a:r>
              <a:rPr lang="en-US" i="1" dirty="0"/>
              <a:t>— </a:t>
            </a:r>
            <a:r>
              <a:rPr lang="en-US" dirty="0"/>
              <a:t>Ian Allen Paul, </a:t>
            </a:r>
            <a:r>
              <a:rPr lang="en-US" i="1" dirty="0">
                <a:hlinkClick r:id="rId2">
                  <a:extLst>
                    <a:ext uri="{A12FA001-AC4F-418D-AE19-62706E023703}">
                      <ahyp:hlinkClr xmlns:ahyp="http://schemas.microsoft.com/office/drawing/2018/hyperlinkcolor" val="tx"/>
                    </a:ext>
                  </a:extLst>
                </a:hlinkClick>
              </a:rPr>
              <a:t>Are Prisons Computers? </a:t>
            </a:r>
            <a:r>
              <a:rPr lang="en-US" dirty="0">
                <a:hlinkClick r:id="rId2">
                  <a:extLst>
                    <a:ext uri="{A12FA001-AC4F-418D-AE19-62706E023703}">
                      <ahyp:hlinkClr xmlns:ahyp="http://schemas.microsoft.com/office/drawing/2018/hyperlinkcolor" val="tx"/>
                    </a:ext>
                  </a:extLst>
                </a:hlinkClick>
              </a:rPr>
              <a:t>(2022)</a:t>
            </a:r>
            <a:endParaRPr lang="en-US" dirty="0"/>
          </a:p>
        </p:txBody>
      </p:sp>
    </p:spTree>
    <p:extLst>
      <p:ext uri="{BB962C8B-B14F-4D97-AF65-F5344CB8AC3E}">
        <p14:creationId xmlns:p14="http://schemas.microsoft.com/office/powerpoint/2010/main" val="1471822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43CB6-D3B0-A730-5D98-31CB202E4A6D}"/>
              </a:ext>
            </a:extLst>
          </p:cNvPr>
          <p:cNvSpPr>
            <a:spLocks noGrp="1"/>
          </p:cNvSpPr>
          <p:nvPr>
            <p:ph type="title"/>
          </p:nvPr>
        </p:nvSpPr>
        <p:spPr/>
        <p:txBody>
          <a:bodyPr/>
          <a:lstStyle/>
          <a:p>
            <a:r>
              <a:rPr lang="en-US" dirty="0"/>
              <a:t>‘KNOWLEDGE IS POWER’ </a:t>
            </a:r>
            <a:r>
              <a:rPr lang="en-US" sz="2000" dirty="0"/>
              <a:t>[1]</a:t>
            </a:r>
          </a:p>
        </p:txBody>
      </p:sp>
      <p:sp>
        <p:nvSpPr>
          <p:cNvPr id="3" name="Content Placeholder 2">
            <a:extLst>
              <a:ext uri="{FF2B5EF4-FFF2-40B4-BE49-F238E27FC236}">
                <a16:creationId xmlns:a16="http://schemas.microsoft.com/office/drawing/2014/main" id="{C6370EFB-A7F9-7B4D-03C1-C42166A181AA}"/>
              </a:ext>
            </a:extLst>
          </p:cNvPr>
          <p:cNvSpPr>
            <a:spLocks noGrp="1"/>
          </p:cNvSpPr>
          <p:nvPr>
            <p:ph idx="1"/>
          </p:nvPr>
        </p:nvSpPr>
        <p:spPr/>
        <p:txBody>
          <a:bodyPr/>
          <a:lstStyle/>
          <a:p>
            <a:r>
              <a:rPr lang="en-US" dirty="0"/>
              <a:t>Extreme concentration of knowledge in private hands </a:t>
            </a:r>
            <a:r>
              <a:rPr lang="en-US" dirty="0">
                <a:sym typeface="Wingdings" panose="05000000000000000000" pitchFamily="2" charset="2"/>
              </a:rPr>
              <a:t> power to modify behavior at scale</a:t>
            </a:r>
          </a:p>
          <a:p>
            <a:pPr lvl="1"/>
            <a:r>
              <a:rPr lang="en-US" dirty="0">
                <a:sym typeface="Wingdings" panose="05000000000000000000" pitchFamily="2" charset="2"/>
              </a:rPr>
              <a:t>Reproduces pre-democratic power structures</a:t>
            </a:r>
          </a:p>
          <a:p>
            <a:pPr lvl="1"/>
            <a:r>
              <a:rPr lang="en-US" dirty="0">
                <a:sym typeface="Wingdings" panose="05000000000000000000" pitchFamily="2" charset="2"/>
              </a:rPr>
              <a:t>Puts S.C. on a “collision course with democracy”</a:t>
            </a:r>
          </a:p>
          <a:p>
            <a:r>
              <a:rPr lang="en-US" dirty="0">
                <a:sym typeface="Wingdings" panose="05000000000000000000" pitchFamily="2" charset="2"/>
              </a:rPr>
              <a:t>Privacy = decision rights over our experiences. S.C. assaults:</a:t>
            </a:r>
          </a:p>
          <a:p>
            <a:pPr lvl="1"/>
            <a:r>
              <a:rPr lang="en-US" dirty="0">
                <a:sym typeface="Wingdings" panose="05000000000000000000" pitchFamily="2" charset="2"/>
              </a:rPr>
              <a:t>Human agency</a:t>
            </a:r>
          </a:p>
          <a:p>
            <a:pPr lvl="1"/>
            <a:r>
              <a:rPr lang="en-US" dirty="0">
                <a:sym typeface="Wingdings" panose="05000000000000000000" pitchFamily="2" charset="2"/>
              </a:rPr>
              <a:t>Individual sovereignty</a:t>
            </a:r>
          </a:p>
          <a:p>
            <a:pPr lvl="1"/>
            <a:r>
              <a:rPr lang="en-US" dirty="0">
                <a:sym typeface="Wingdings" panose="05000000000000000000" pitchFamily="2" charset="2"/>
              </a:rPr>
              <a:t>Autonomous action</a:t>
            </a:r>
          </a:p>
          <a:p>
            <a:endParaRPr lang="en-US" dirty="0">
              <a:sym typeface="Wingdings" panose="05000000000000000000" pitchFamily="2" charset="2"/>
            </a:endParaRPr>
          </a:p>
        </p:txBody>
      </p:sp>
      <p:sp>
        <p:nvSpPr>
          <p:cNvPr id="4" name="TextBox 3">
            <a:extLst>
              <a:ext uri="{FF2B5EF4-FFF2-40B4-BE49-F238E27FC236}">
                <a16:creationId xmlns:a16="http://schemas.microsoft.com/office/drawing/2014/main" id="{D716C276-9708-B426-8D23-3B411A1CE0EA}"/>
              </a:ext>
            </a:extLst>
          </p:cNvPr>
          <p:cNvSpPr txBox="1"/>
          <p:nvPr/>
        </p:nvSpPr>
        <p:spPr>
          <a:xfrm>
            <a:off x="950976" y="6000750"/>
            <a:ext cx="10290048" cy="584775"/>
          </a:xfrm>
          <a:prstGeom prst="rect">
            <a:avLst/>
          </a:prstGeom>
          <a:noFill/>
        </p:spPr>
        <p:txBody>
          <a:bodyPr wrap="square" rtlCol="0">
            <a:spAutoFit/>
          </a:bodyPr>
          <a:lstStyle/>
          <a:p>
            <a:pPr marL="342900" indent="-342900">
              <a:buAutoNum type="arabicPeriod"/>
            </a:pPr>
            <a:r>
              <a:rPr lang="en-US" sz="1600" i="1" dirty="0">
                <a:solidFill>
                  <a:srgbClr val="00C8FF"/>
                </a:solidFill>
                <a:hlinkClick r:id="rId2">
                  <a:extLst>
                    <a:ext uri="{A12FA001-AC4F-418D-AE19-62706E023703}">
                      <ahyp:hlinkClr xmlns:ahyp="http://schemas.microsoft.com/office/drawing/2018/hyperlinkcolor" val="tx"/>
                    </a:ext>
                  </a:extLst>
                </a:hlinkClick>
              </a:rPr>
              <a:t>Shoshana Zuboff on the undetectable, indecipherable world of surveillance capitalism</a:t>
            </a:r>
            <a:r>
              <a:rPr lang="en-US" sz="1600" dirty="0">
                <a:solidFill>
                  <a:schemeClr val="bg1"/>
                </a:solidFill>
              </a:rPr>
              <a:t>. August 2019. Catherine </a:t>
            </a:r>
            <a:r>
              <a:rPr lang="en-US" sz="1600" dirty="0" err="1">
                <a:solidFill>
                  <a:schemeClr val="bg1"/>
                </a:solidFill>
              </a:rPr>
              <a:t>Tsalikis</a:t>
            </a:r>
            <a:r>
              <a:rPr lang="en-US" sz="1600" dirty="0">
                <a:solidFill>
                  <a:schemeClr val="bg1"/>
                </a:solidFill>
              </a:rPr>
              <a:t>, Center for International Governance Innovation.</a:t>
            </a:r>
            <a:endParaRPr lang="en-US" sz="1600" i="1" dirty="0">
              <a:solidFill>
                <a:schemeClr val="bg1"/>
              </a:solidFill>
            </a:endParaRPr>
          </a:p>
        </p:txBody>
      </p:sp>
    </p:spTree>
    <p:extLst>
      <p:ext uri="{BB962C8B-B14F-4D97-AF65-F5344CB8AC3E}">
        <p14:creationId xmlns:p14="http://schemas.microsoft.com/office/powerpoint/2010/main" val="940261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9551-4474-C712-E62F-EDB2044C3810}"/>
              </a:ext>
            </a:extLst>
          </p:cNvPr>
          <p:cNvSpPr>
            <a:spLocks noGrp="1"/>
          </p:cNvSpPr>
          <p:nvPr>
            <p:ph type="title"/>
          </p:nvPr>
        </p:nvSpPr>
        <p:spPr/>
        <p:txBody>
          <a:bodyPr/>
          <a:lstStyle/>
          <a:p>
            <a:r>
              <a:rPr lang="en-US" dirty="0"/>
              <a:t>AI AND ECOLOGY</a:t>
            </a:r>
          </a:p>
        </p:txBody>
      </p:sp>
      <p:sp>
        <p:nvSpPr>
          <p:cNvPr id="3" name="Text Placeholder 2">
            <a:extLst>
              <a:ext uri="{FF2B5EF4-FFF2-40B4-BE49-F238E27FC236}">
                <a16:creationId xmlns:a16="http://schemas.microsoft.com/office/drawing/2014/main" id="{0A3DF8D9-0410-1022-552E-16A9F3E8BB7D}"/>
              </a:ext>
            </a:extLst>
          </p:cNvPr>
          <p:cNvSpPr>
            <a:spLocks noGrp="1"/>
          </p:cNvSpPr>
          <p:nvPr>
            <p:ph type="body" idx="1"/>
          </p:nvPr>
        </p:nvSpPr>
        <p:spPr/>
        <p:txBody>
          <a:bodyPr/>
          <a:lstStyle/>
          <a:p>
            <a:r>
              <a:rPr lang="en-US" dirty="0"/>
              <a:t>ENERGY, POWER, &amp; WHO BEARS THE COST</a:t>
            </a:r>
          </a:p>
        </p:txBody>
      </p:sp>
    </p:spTree>
    <p:extLst>
      <p:ext uri="{BB962C8B-B14F-4D97-AF65-F5344CB8AC3E}">
        <p14:creationId xmlns:p14="http://schemas.microsoft.com/office/powerpoint/2010/main" val="1220095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50EAE-9E5F-D23D-A018-C7608561D70B}"/>
              </a:ext>
            </a:extLst>
          </p:cNvPr>
          <p:cNvSpPr>
            <a:spLocks noGrp="1"/>
          </p:cNvSpPr>
          <p:nvPr>
            <p:ph type="title"/>
          </p:nvPr>
        </p:nvSpPr>
        <p:spPr/>
        <p:txBody>
          <a:bodyPr/>
          <a:lstStyle/>
          <a:p>
            <a:r>
              <a:rPr lang="en-US" dirty="0"/>
              <a:t>ENERGY CONSUMPTION </a:t>
            </a:r>
            <a:r>
              <a:rPr lang="en-US" sz="2000" dirty="0"/>
              <a:t>[1]</a:t>
            </a:r>
          </a:p>
        </p:txBody>
      </p:sp>
      <p:sp>
        <p:nvSpPr>
          <p:cNvPr id="3" name="Content Placeholder 2">
            <a:extLst>
              <a:ext uri="{FF2B5EF4-FFF2-40B4-BE49-F238E27FC236}">
                <a16:creationId xmlns:a16="http://schemas.microsoft.com/office/drawing/2014/main" id="{D13A3BCE-8DC8-EAD4-7D47-03D3CD0660D1}"/>
              </a:ext>
            </a:extLst>
          </p:cNvPr>
          <p:cNvSpPr>
            <a:spLocks noGrp="1"/>
          </p:cNvSpPr>
          <p:nvPr>
            <p:ph idx="1"/>
          </p:nvPr>
        </p:nvSpPr>
        <p:spPr>
          <a:xfrm>
            <a:off x="838200" y="1390650"/>
            <a:ext cx="10877550" cy="4965700"/>
          </a:xfrm>
        </p:spPr>
        <p:txBody>
          <a:bodyPr>
            <a:normAutofit/>
          </a:bodyPr>
          <a:lstStyle/>
          <a:p>
            <a:r>
              <a:rPr lang="en-US" b="1" dirty="0">
                <a:solidFill>
                  <a:schemeClr val="accent3"/>
                </a:solidFill>
              </a:rPr>
              <a:t>Training Models:</a:t>
            </a:r>
            <a:r>
              <a:rPr lang="en-US" dirty="0"/>
              <a:t> Training GPT-3: est. </a:t>
            </a:r>
            <a:r>
              <a:rPr lang="en-US" dirty="0">
                <a:solidFill>
                  <a:schemeClr val="tx1"/>
                </a:solidFill>
                <a:highlight>
                  <a:srgbClr val="00FE40"/>
                </a:highlight>
              </a:rPr>
              <a:t>1287 Megawatt-hours</a:t>
            </a:r>
            <a:r>
              <a:rPr lang="en-US" dirty="0"/>
              <a:t>: enough to power about 120 average U.S. homes for a year (MIT News, 2025; </a:t>
            </a:r>
            <a:r>
              <a:rPr lang="en-US" dirty="0" err="1"/>
              <a:t>Adasci</a:t>
            </a:r>
            <a:r>
              <a:rPr lang="en-US" dirty="0"/>
              <a:t>, n.d.).</a:t>
            </a:r>
          </a:p>
          <a:p>
            <a:r>
              <a:rPr lang="en-US" b="1" dirty="0">
                <a:solidFill>
                  <a:schemeClr val="accent3"/>
                </a:solidFill>
              </a:rPr>
              <a:t>Inference (Using the Model):</a:t>
            </a:r>
            <a:r>
              <a:rPr lang="en-US" dirty="0">
                <a:solidFill>
                  <a:schemeClr val="accent3"/>
                </a:solidFill>
              </a:rPr>
              <a:t> </a:t>
            </a:r>
            <a:r>
              <a:rPr lang="en-US" dirty="0"/>
              <a:t>Each query uses energy. A single ChatGPT query is estimated to use </a:t>
            </a:r>
            <a:r>
              <a:rPr lang="en-US" dirty="0">
                <a:solidFill>
                  <a:schemeClr val="tx1"/>
                </a:solidFill>
                <a:highlight>
                  <a:srgbClr val="00FE40"/>
                </a:highlight>
              </a:rPr>
              <a:t>10 times as much energy as a standard Google search</a:t>
            </a:r>
            <a:r>
              <a:rPr lang="en-US" dirty="0">
                <a:solidFill>
                  <a:schemeClr val="tx1"/>
                </a:solidFill>
              </a:rPr>
              <a:t> </a:t>
            </a:r>
            <a:r>
              <a:rPr lang="en-US" dirty="0"/>
              <a:t>(Science News, 2024).</a:t>
            </a:r>
          </a:p>
          <a:p>
            <a:r>
              <a:rPr lang="en-US" b="1" dirty="0">
                <a:solidFill>
                  <a:schemeClr val="accent3"/>
                </a:solidFill>
              </a:rPr>
              <a:t>Data Centers:</a:t>
            </a:r>
            <a:r>
              <a:rPr lang="en-US" dirty="0">
                <a:solidFill>
                  <a:schemeClr val="accent3"/>
                </a:solidFill>
              </a:rPr>
              <a:t> </a:t>
            </a:r>
            <a:r>
              <a:rPr lang="en-US" dirty="0"/>
              <a:t>Rapidly developing, placing unprecedented demands on energy grids, potentially surpassing entire countries (MIT News, 2025).</a:t>
            </a:r>
          </a:p>
        </p:txBody>
      </p:sp>
      <p:sp>
        <p:nvSpPr>
          <p:cNvPr id="4" name="TextBox 3">
            <a:extLst>
              <a:ext uri="{FF2B5EF4-FFF2-40B4-BE49-F238E27FC236}">
                <a16:creationId xmlns:a16="http://schemas.microsoft.com/office/drawing/2014/main" id="{5987379F-383C-2DDB-5B64-9426DEC62C8D}"/>
              </a:ext>
            </a:extLst>
          </p:cNvPr>
          <p:cNvSpPr txBox="1"/>
          <p:nvPr/>
        </p:nvSpPr>
        <p:spPr>
          <a:xfrm>
            <a:off x="952499" y="6356350"/>
            <a:ext cx="642937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1. </a:t>
            </a:r>
            <a:r>
              <a:rPr lang="en-US" sz="1600" dirty="0">
                <a:solidFill>
                  <a:schemeClr val="bg1"/>
                </a:solidFill>
                <a:latin typeface="Arial" panose="020B0604020202020204" pitchFamily="34" charset="0"/>
                <a:cs typeface="Arial" panose="020B0604020202020204" pitchFamily="34" charset="0"/>
                <a:hlinkClick r:id="rId2"/>
              </a:rPr>
              <a:t>Generative AI Ethics and Ethical Use</a:t>
            </a:r>
            <a:r>
              <a:rPr lang="en-US" sz="1600" dirty="0">
                <a:solidFill>
                  <a:schemeClr val="bg1"/>
                </a:solidFill>
                <a:latin typeface="Arial" panose="020B0604020202020204" pitchFamily="34" charset="0"/>
                <a:cs typeface="Arial" panose="020B0604020202020204" pitchFamily="34" charset="0"/>
              </a:rPr>
              <a:t>. 2025. Flagler College</a:t>
            </a:r>
          </a:p>
        </p:txBody>
      </p:sp>
    </p:spTree>
    <p:extLst>
      <p:ext uri="{BB962C8B-B14F-4D97-AF65-F5344CB8AC3E}">
        <p14:creationId xmlns:p14="http://schemas.microsoft.com/office/powerpoint/2010/main" val="3154134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61818-0CDA-4A6A-9805-F0DF5E607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717E4-399A-D08F-E8F6-80CFCCCD0E6E}"/>
              </a:ext>
            </a:extLst>
          </p:cNvPr>
          <p:cNvSpPr>
            <a:spLocks noGrp="1"/>
          </p:cNvSpPr>
          <p:nvPr>
            <p:ph type="title"/>
          </p:nvPr>
        </p:nvSpPr>
        <p:spPr/>
        <p:txBody>
          <a:bodyPr>
            <a:normAutofit fontScale="90000"/>
          </a:bodyPr>
          <a:lstStyle/>
          <a:p>
            <a:r>
              <a:rPr lang="en-US" dirty="0"/>
              <a:t>WATER CONSUMPTION &amp; CO2 EMISSIONS </a:t>
            </a:r>
            <a:r>
              <a:rPr lang="en-US" sz="2200" dirty="0"/>
              <a:t>[1]</a:t>
            </a:r>
          </a:p>
        </p:txBody>
      </p:sp>
      <p:sp>
        <p:nvSpPr>
          <p:cNvPr id="3" name="Content Placeholder 2">
            <a:extLst>
              <a:ext uri="{FF2B5EF4-FFF2-40B4-BE49-F238E27FC236}">
                <a16:creationId xmlns:a16="http://schemas.microsoft.com/office/drawing/2014/main" id="{C1517D86-B4F2-F84A-DA60-03096D055A08}"/>
              </a:ext>
            </a:extLst>
          </p:cNvPr>
          <p:cNvSpPr>
            <a:spLocks noGrp="1"/>
          </p:cNvSpPr>
          <p:nvPr>
            <p:ph idx="1"/>
          </p:nvPr>
        </p:nvSpPr>
        <p:spPr>
          <a:xfrm>
            <a:off x="838200" y="1390650"/>
            <a:ext cx="10877550" cy="4965700"/>
          </a:xfrm>
        </p:spPr>
        <p:txBody>
          <a:bodyPr>
            <a:normAutofit/>
          </a:bodyPr>
          <a:lstStyle/>
          <a:p>
            <a:r>
              <a:rPr lang="en-US" dirty="0"/>
              <a:t>Servers under load = lots of heat. Data centers require constant cooling, which requires large quantities of water (for evaporative cooling towers).</a:t>
            </a:r>
          </a:p>
          <a:p>
            <a:r>
              <a:rPr lang="en-US" dirty="0"/>
              <a:t>During the final months of training GPT-4, some Microsoft data centers in Iowa used </a:t>
            </a:r>
            <a:r>
              <a:rPr lang="en-US" dirty="0">
                <a:solidFill>
                  <a:schemeClr val="tx1"/>
                </a:solidFill>
                <a:highlight>
                  <a:srgbClr val="00FE40"/>
                </a:highlight>
              </a:rPr>
              <a:t>11.5 million gallons</a:t>
            </a:r>
            <a:r>
              <a:rPr lang="en-US" dirty="0"/>
              <a:t>. Concerning in regions facing water scarcity.</a:t>
            </a:r>
          </a:p>
          <a:p>
            <a:r>
              <a:rPr lang="en-US" dirty="0"/>
              <a:t>Training a single large AI model: as much CO2 as several cars over entire lifespan, not to mention the </a:t>
            </a:r>
            <a:r>
              <a:rPr lang="en-US" dirty="0">
                <a:solidFill>
                  <a:schemeClr val="tx1"/>
                </a:solidFill>
              </a:rPr>
              <a:t>CO2 emissions involved in building </a:t>
            </a:r>
            <a:r>
              <a:rPr lang="en-US" dirty="0"/>
              <a:t>massive data centers.</a:t>
            </a:r>
          </a:p>
        </p:txBody>
      </p:sp>
      <p:sp>
        <p:nvSpPr>
          <p:cNvPr id="4" name="TextBox 3">
            <a:extLst>
              <a:ext uri="{FF2B5EF4-FFF2-40B4-BE49-F238E27FC236}">
                <a16:creationId xmlns:a16="http://schemas.microsoft.com/office/drawing/2014/main" id="{FD35B39B-FC82-8874-A9B5-39BD0F217A80}"/>
              </a:ext>
            </a:extLst>
          </p:cNvPr>
          <p:cNvSpPr txBox="1"/>
          <p:nvPr/>
        </p:nvSpPr>
        <p:spPr>
          <a:xfrm>
            <a:off x="952499" y="6356350"/>
            <a:ext cx="642937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1. </a:t>
            </a:r>
            <a:r>
              <a:rPr lang="en-US" sz="1600" dirty="0">
                <a:solidFill>
                  <a:schemeClr val="bg1"/>
                </a:solidFill>
                <a:latin typeface="Arial" panose="020B0604020202020204" pitchFamily="34" charset="0"/>
                <a:cs typeface="Arial" panose="020B0604020202020204" pitchFamily="34" charset="0"/>
                <a:hlinkClick r:id="rId2"/>
              </a:rPr>
              <a:t>Generative AI Ethics and Ethical Use</a:t>
            </a:r>
            <a:r>
              <a:rPr lang="en-US" sz="1600" dirty="0">
                <a:solidFill>
                  <a:schemeClr val="bg1"/>
                </a:solidFill>
                <a:latin typeface="Arial" panose="020B0604020202020204" pitchFamily="34" charset="0"/>
                <a:cs typeface="Arial" panose="020B0604020202020204" pitchFamily="34" charset="0"/>
              </a:rPr>
              <a:t>. 2025. Flagler College</a:t>
            </a:r>
          </a:p>
        </p:txBody>
      </p:sp>
    </p:spTree>
    <p:extLst>
      <p:ext uri="{BB962C8B-B14F-4D97-AF65-F5344CB8AC3E}">
        <p14:creationId xmlns:p14="http://schemas.microsoft.com/office/powerpoint/2010/main" val="826166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96B9-85BF-1C3D-864A-923A5C861558}"/>
              </a:ext>
            </a:extLst>
          </p:cNvPr>
          <p:cNvSpPr>
            <a:spLocks noGrp="1"/>
          </p:cNvSpPr>
          <p:nvPr>
            <p:ph type="title"/>
          </p:nvPr>
        </p:nvSpPr>
        <p:spPr/>
        <p:txBody>
          <a:bodyPr/>
          <a:lstStyle/>
          <a:p>
            <a:r>
              <a:rPr lang="en-US" dirty="0"/>
              <a:t>WHAT WE CAN DO </a:t>
            </a:r>
            <a:r>
              <a:rPr lang="en-US" sz="2000" dirty="0"/>
              <a:t>[1]</a:t>
            </a:r>
          </a:p>
        </p:txBody>
      </p:sp>
      <p:sp>
        <p:nvSpPr>
          <p:cNvPr id="3" name="Content Placeholder 2">
            <a:extLst>
              <a:ext uri="{FF2B5EF4-FFF2-40B4-BE49-F238E27FC236}">
                <a16:creationId xmlns:a16="http://schemas.microsoft.com/office/drawing/2014/main" id="{60999740-2DDA-FFEF-6379-551985182DFF}"/>
              </a:ext>
            </a:extLst>
          </p:cNvPr>
          <p:cNvSpPr>
            <a:spLocks noGrp="1"/>
          </p:cNvSpPr>
          <p:nvPr>
            <p:ph idx="1"/>
          </p:nvPr>
        </p:nvSpPr>
        <p:spPr>
          <a:xfrm>
            <a:off x="838199" y="1390650"/>
            <a:ext cx="4933951" cy="4965700"/>
          </a:xfrm>
        </p:spPr>
        <p:txBody>
          <a:bodyPr>
            <a:normAutofit/>
          </a:bodyPr>
          <a:lstStyle/>
          <a:p>
            <a:pPr marL="0" indent="0">
              <a:buNone/>
            </a:pPr>
            <a:r>
              <a:rPr lang="en-US" sz="2400" u="sng" dirty="0"/>
              <a:t>AS COMPANIES, DEVELOPERS</a:t>
            </a:r>
          </a:p>
          <a:p>
            <a:r>
              <a:rPr lang="en-US" dirty="0"/>
              <a:t>Develop more energy-efficient hardware, algorithms, and AI tools.</a:t>
            </a:r>
          </a:p>
          <a:p>
            <a:r>
              <a:rPr lang="en-US" dirty="0"/>
              <a:t>Shift data centers to run on renewable energy sources.</a:t>
            </a:r>
          </a:p>
          <a:p>
            <a:r>
              <a:rPr lang="en-US" dirty="0"/>
              <a:t>Implement more efficient cooling methods, like liquid immersion.</a:t>
            </a:r>
          </a:p>
          <a:p>
            <a:r>
              <a:rPr lang="en-US" dirty="0"/>
              <a:t>Place data centers in colder climates.</a:t>
            </a:r>
          </a:p>
          <a:p>
            <a:pPr marL="0" indent="0">
              <a:buNone/>
            </a:pPr>
            <a:endParaRPr lang="en-US" dirty="0"/>
          </a:p>
        </p:txBody>
      </p:sp>
      <p:sp>
        <p:nvSpPr>
          <p:cNvPr id="4" name="Content Placeholder 3">
            <a:extLst>
              <a:ext uri="{FF2B5EF4-FFF2-40B4-BE49-F238E27FC236}">
                <a16:creationId xmlns:a16="http://schemas.microsoft.com/office/drawing/2014/main" id="{DA145A9C-7B6D-FE41-316C-FDA301445E0D}"/>
              </a:ext>
            </a:extLst>
          </p:cNvPr>
          <p:cNvSpPr>
            <a:spLocks noGrp="1"/>
          </p:cNvSpPr>
          <p:nvPr>
            <p:ph idx="13"/>
          </p:nvPr>
        </p:nvSpPr>
        <p:spPr>
          <a:xfrm>
            <a:off x="5886449" y="1397000"/>
            <a:ext cx="5819775" cy="4965700"/>
          </a:xfrm>
        </p:spPr>
        <p:txBody>
          <a:bodyPr>
            <a:normAutofit lnSpcReduction="10000"/>
          </a:bodyPr>
          <a:lstStyle/>
          <a:p>
            <a:pPr marL="0" indent="0">
              <a:buNone/>
            </a:pPr>
            <a:r>
              <a:rPr lang="en-US" u="sng" dirty="0"/>
              <a:t>AS CONSUMERS</a:t>
            </a:r>
          </a:p>
          <a:p>
            <a:r>
              <a:rPr lang="en-US" dirty="0"/>
              <a:t>Use AI mainly for productivity.</a:t>
            </a:r>
          </a:p>
          <a:p>
            <a:r>
              <a:rPr lang="en-US" dirty="0"/>
              <a:t>CLEAR prompting: more efficient responses</a:t>
            </a:r>
          </a:p>
          <a:p>
            <a:r>
              <a:rPr lang="en-US" dirty="0"/>
              <a:t>When possible, choose AI tools or services from companies that publicly commit to and report on environmental sustainability efforts.</a:t>
            </a:r>
          </a:p>
          <a:p>
            <a:r>
              <a:rPr lang="en-US" dirty="0"/>
              <a:t>Pressure AI providers to be more transparent about energy and water consumption.</a:t>
            </a:r>
          </a:p>
        </p:txBody>
      </p:sp>
      <p:sp>
        <p:nvSpPr>
          <p:cNvPr id="6" name="TextBox 5">
            <a:extLst>
              <a:ext uri="{FF2B5EF4-FFF2-40B4-BE49-F238E27FC236}">
                <a16:creationId xmlns:a16="http://schemas.microsoft.com/office/drawing/2014/main" id="{2DC61990-6829-58EE-ABB4-7D58DC9ACAD8}"/>
              </a:ext>
            </a:extLst>
          </p:cNvPr>
          <p:cNvSpPr txBox="1"/>
          <p:nvPr/>
        </p:nvSpPr>
        <p:spPr>
          <a:xfrm>
            <a:off x="952499" y="6356350"/>
            <a:ext cx="642937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1. </a:t>
            </a:r>
            <a:r>
              <a:rPr lang="en-US" sz="1600" dirty="0">
                <a:solidFill>
                  <a:schemeClr val="bg1"/>
                </a:solidFill>
                <a:latin typeface="Arial" panose="020B0604020202020204" pitchFamily="34" charset="0"/>
                <a:cs typeface="Arial" panose="020B0604020202020204" pitchFamily="34" charset="0"/>
                <a:hlinkClick r:id="rId2"/>
              </a:rPr>
              <a:t>Generative AI Ethics and Ethical Use</a:t>
            </a:r>
            <a:r>
              <a:rPr lang="en-US" sz="1600" dirty="0">
                <a:solidFill>
                  <a:schemeClr val="bg1"/>
                </a:solidFill>
                <a:latin typeface="Arial" panose="020B0604020202020204" pitchFamily="34" charset="0"/>
                <a:cs typeface="Arial" panose="020B0604020202020204" pitchFamily="34" charset="0"/>
              </a:rPr>
              <a:t>. 2025. Flagler College</a:t>
            </a:r>
          </a:p>
        </p:txBody>
      </p:sp>
    </p:spTree>
    <p:extLst>
      <p:ext uri="{BB962C8B-B14F-4D97-AF65-F5344CB8AC3E}">
        <p14:creationId xmlns:p14="http://schemas.microsoft.com/office/powerpoint/2010/main" val="3012079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A024FE-483E-D3DD-DFD9-9EF2AE607D75}"/>
              </a:ext>
            </a:extLst>
          </p:cNvPr>
          <p:cNvSpPr>
            <a:spLocks noGrp="1"/>
          </p:cNvSpPr>
          <p:nvPr>
            <p:ph type="body" sz="quarter" idx="14"/>
          </p:nvPr>
        </p:nvSpPr>
        <p:spPr/>
        <p:txBody>
          <a:bodyPr/>
          <a:lstStyle/>
          <a:p>
            <a:r>
              <a:rPr lang="en-US" dirty="0"/>
              <a:t>THANK YOU</a:t>
            </a:r>
          </a:p>
        </p:txBody>
      </p:sp>
    </p:spTree>
    <p:extLst>
      <p:ext uri="{BB962C8B-B14F-4D97-AF65-F5344CB8AC3E}">
        <p14:creationId xmlns:p14="http://schemas.microsoft.com/office/powerpoint/2010/main" val="745710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2DC9-C90A-0355-2CBA-CBB837659FD8}"/>
              </a:ext>
            </a:extLst>
          </p:cNvPr>
          <p:cNvSpPr>
            <a:spLocks noGrp="1"/>
          </p:cNvSpPr>
          <p:nvPr>
            <p:ph type="title"/>
          </p:nvPr>
        </p:nvSpPr>
        <p:spPr/>
        <p:txBody>
          <a:bodyPr>
            <a:normAutofit fontScale="90000"/>
          </a:bodyPr>
          <a:lstStyle/>
          <a:p>
            <a:r>
              <a:rPr lang="en-US" dirty="0">
                <a:solidFill>
                  <a:srgbClr val="00C8FF"/>
                </a:solidFill>
              </a:rPr>
              <a:t>ANALYTIC: </a:t>
            </a:r>
            <a:r>
              <a:rPr lang="en-US" dirty="0"/>
              <a:t>MACHINE LEARNING</a:t>
            </a:r>
          </a:p>
        </p:txBody>
      </p:sp>
      <p:sp>
        <p:nvSpPr>
          <p:cNvPr id="7" name="Text Placeholder 6">
            <a:extLst>
              <a:ext uri="{FF2B5EF4-FFF2-40B4-BE49-F238E27FC236}">
                <a16:creationId xmlns:a16="http://schemas.microsoft.com/office/drawing/2014/main" id="{DA7DE7DD-6A4D-C652-32C0-7160B85C73A4}"/>
              </a:ext>
            </a:extLst>
          </p:cNvPr>
          <p:cNvSpPr>
            <a:spLocks noGrp="1"/>
          </p:cNvSpPr>
          <p:nvPr>
            <p:ph type="body" idx="1"/>
          </p:nvPr>
        </p:nvSpPr>
        <p:spPr>
          <a:xfrm>
            <a:off x="0" y="5708650"/>
            <a:ext cx="12192000" cy="1149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THE THREE-STEP PROCESS</a:t>
            </a:r>
          </a:p>
        </p:txBody>
      </p:sp>
    </p:spTree>
    <p:extLst>
      <p:ext uri="{BB962C8B-B14F-4D97-AF65-F5344CB8AC3E}">
        <p14:creationId xmlns:p14="http://schemas.microsoft.com/office/powerpoint/2010/main" val="3658999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A7E3-441F-B1FC-98C0-587DFA77B302}"/>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317F44B4-AE5F-2388-79D4-E53E61BBA662}"/>
              </a:ext>
            </a:extLst>
          </p:cNvPr>
          <p:cNvSpPr>
            <a:spLocks noGrp="1"/>
          </p:cNvSpPr>
          <p:nvPr>
            <p:ph idx="1"/>
          </p:nvPr>
        </p:nvSpPr>
        <p:spPr>
          <a:xfrm>
            <a:off x="838200" y="1390650"/>
            <a:ext cx="10515600" cy="1428750"/>
          </a:xfrm>
        </p:spPr>
        <p:txBody>
          <a:bodyPr/>
          <a:lstStyle/>
          <a:p>
            <a:pPr marL="0" indent="0">
              <a:buNone/>
            </a:pPr>
            <a:r>
              <a:rPr lang="en-US" b="1" dirty="0">
                <a:solidFill>
                  <a:schemeClr val="tx1"/>
                </a:solidFill>
                <a:highlight>
                  <a:srgbClr val="00FE40"/>
                </a:highlight>
              </a:rPr>
              <a:t>Machine Learning (ML)</a:t>
            </a:r>
            <a:r>
              <a:rPr lang="en-US" dirty="0"/>
              <a:t>, a major subset of Analytic AI, allows computers to </a:t>
            </a:r>
            <a:r>
              <a:rPr lang="en-US" dirty="0">
                <a:solidFill>
                  <a:schemeClr val="accent3"/>
                </a:solidFill>
              </a:rPr>
              <a:t>learn from data</a:t>
            </a:r>
            <a:r>
              <a:rPr lang="en-US" dirty="0"/>
              <a:t> and </a:t>
            </a:r>
            <a:r>
              <a:rPr lang="en-US" dirty="0">
                <a:solidFill>
                  <a:schemeClr val="accent1"/>
                </a:solidFill>
              </a:rPr>
              <a:t>improve over time</a:t>
            </a:r>
            <a:r>
              <a:rPr lang="en-US" dirty="0"/>
              <a:t> without being explicitly programmed.</a:t>
            </a:r>
          </a:p>
        </p:txBody>
      </p:sp>
      <p:graphicFrame>
        <p:nvGraphicFramePr>
          <p:cNvPr id="6" name="Table 5">
            <a:extLst>
              <a:ext uri="{FF2B5EF4-FFF2-40B4-BE49-F238E27FC236}">
                <a16:creationId xmlns:a16="http://schemas.microsoft.com/office/drawing/2014/main" id="{B7FCEC8A-B886-39C8-7B84-05DC85895CE0}"/>
              </a:ext>
            </a:extLst>
          </p:cNvPr>
          <p:cNvGraphicFramePr>
            <a:graphicFrameLocks noGrp="1"/>
          </p:cNvGraphicFramePr>
          <p:nvPr>
            <p:extLst>
              <p:ext uri="{D42A27DB-BD31-4B8C-83A1-F6EECF244321}">
                <p14:modId xmlns:p14="http://schemas.microsoft.com/office/powerpoint/2010/main" val="4186906863"/>
              </p:ext>
            </p:extLst>
          </p:nvPr>
        </p:nvGraphicFramePr>
        <p:xfrm>
          <a:off x="882649" y="3124487"/>
          <a:ext cx="10248902" cy="2923600"/>
        </p:xfrm>
        <a:graphic>
          <a:graphicData uri="http://schemas.openxmlformats.org/drawingml/2006/table">
            <a:tbl>
              <a:tblPr firstRow="1" bandRow="1">
                <a:tableStyleId>{C083E6E3-FA7D-4D7B-A595-EF9225AFEA82}</a:tableStyleId>
              </a:tblPr>
              <a:tblGrid>
                <a:gridCol w="2063751">
                  <a:extLst>
                    <a:ext uri="{9D8B030D-6E8A-4147-A177-3AD203B41FA5}">
                      <a16:colId xmlns:a16="http://schemas.microsoft.com/office/drawing/2014/main" val="4088801967"/>
                    </a:ext>
                  </a:extLst>
                </a:gridCol>
                <a:gridCol w="8185151">
                  <a:extLst>
                    <a:ext uri="{9D8B030D-6E8A-4147-A177-3AD203B41FA5}">
                      <a16:colId xmlns:a16="http://schemas.microsoft.com/office/drawing/2014/main" val="4148998238"/>
                    </a:ext>
                  </a:extLst>
                </a:gridCol>
              </a:tblGrid>
              <a:tr h="635565">
                <a:tc>
                  <a:txBody>
                    <a:bodyPr/>
                    <a:lstStyle/>
                    <a:p>
                      <a:pPr algn="l"/>
                      <a:r>
                        <a:rPr lang="en-US" sz="2400" b="1" dirty="0">
                          <a:solidFill>
                            <a:schemeClr val="bg1"/>
                          </a:solidFill>
                          <a:latin typeface="Arial" panose="020B0604020202020204" pitchFamily="34" charset="0"/>
                          <a:cs typeface="Arial" panose="020B0604020202020204" pitchFamily="34" charset="0"/>
                        </a:rPr>
                        <a:t>      Category</a:t>
                      </a:r>
                    </a:p>
                  </a:txBody>
                  <a:tcPr/>
                </a:tc>
                <a:tc>
                  <a:txBody>
                    <a:bodyPr/>
                    <a:lstStyle/>
                    <a:p>
                      <a:r>
                        <a:rPr lang="en-US" sz="2400" dirty="0">
                          <a:solidFill>
                            <a:schemeClr val="bg1"/>
                          </a:solidFill>
                          <a:latin typeface="Arial" panose="020B0604020202020204" pitchFamily="34" charset="0"/>
                          <a:cs typeface="Arial" panose="020B0604020202020204" pitchFamily="34" charset="0"/>
                        </a:rPr>
                        <a:t>Analytic AI</a:t>
                      </a:r>
                    </a:p>
                  </a:txBody>
                  <a:tcPr/>
                </a:tc>
                <a:extLst>
                  <a:ext uri="{0D108BD9-81ED-4DB2-BD59-A6C34878D82A}">
                    <a16:rowId xmlns:a16="http://schemas.microsoft.com/office/drawing/2014/main" val="3190243168"/>
                  </a:ext>
                </a:extLst>
              </a:tr>
              <a:tr h="635565">
                <a:tc>
                  <a:txBody>
                    <a:bodyPr/>
                    <a:lstStyle/>
                    <a:p>
                      <a:pPr algn="l"/>
                      <a:r>
                        <a:rPr lang="en-US" sz="2400" b="1" dirty="0">
                          <a:solidFill>
                            <a:schemeClr val="bg1"/>
                          </a:solidFill>
                          <a:latin typeface="Arial" panose="020B0604020202020204" pitchFamily="34" charset="0"/>
                          <a:cs typeface="Arial" panose="020B0604020202020204" pitchFamily="34" charset="0"/>
                        </a:rPr>
                        <a:t>      Focus</a:t>
                      </a:r>
                    </a:p>
                  </a:txBody>
                  <a:tcPr/>
                </a:tc>
                <a:tc>
                  <a:txBody>
                    <a:bodyPr/>
                    <a:lstStyle/>
                    <a:p>
                      <a:r>
                        <a:rPr lang="en-US" sz="2400" dirty="0">
                          <a:solidFill>
                            <a:schemeClr val="bg1"/>
                          </a:solidFill>
                          <a:latin typeface="Arial" panose="020B0604020202020204" pitchFamily="34" charset="0"/>
                          <a:cs typeface="Arial" panose="020B0604020202020204" pitchFamily="34" charset="0"/>
                        </a:rPr>
                        <a:t>Pattern recognition and prediction from data</a:t>
                      </a:r>
                    </a:p>
                  </a:txBody>
                  <a:tcPr/>
                </a:tc>
                <a:extLst>
                  <a:ext uri="{0D108BD9-81ED-4DB2-BD59-A6C34878D82A}">
                    <a16:rowId xmlns:a16="http://schemas.microsoft.com/office/drawing/2014/main" val="3332589858"/>
                  </a:ext>
                </a:extLst>
              </a:tr>
              <a:tr h="1652470">
                <a:tc>
                  <a:txBody>
                    <a:bodyPr/>
                    <a:lstStyle/>
                    <a:p>
                      <a:pPr algn="l"/>
                      <a:r>
                        <a:rPr lang="en-US" sz="2400" b="1" dirty="0">
                          <a:solidFill>
                            <a:schemeClr val="accent1"/>
                          </a:solidFill>
                          <a:latin typeface="Arial" panose="020B0604020202020204" pitchFamily="34" charset="0"/>
                          <a:cs typeface="Arial" panose="020B0604020202020204" pitchFamily="34" charset="0"/>
                        </a:rPr>
                        <a:t>      Example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00C8FF"/>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C8FF"/>
                          </a:solidFill>
                          <a:latin typeface="Arial" panose="020B0604020202020204" pitchFamily="34" charset="0"/>
                          <a:cs typeface="Arial" panose="020B0604020202020204" pitchFamily="34" charset="0"/>
                        </a:rPr>
                        <a:t>Imagine teaching a dog to sit by giving it treats when it sits correctly. Over time, the dog learns to sit on command.</a:t>
                      </a:r>
                    </a:p>
                  </a:txBody>
                  <a:tcPr/>
                </a:tc>
                <a:extLst>
                  <a:ext uri="{0D108BD9-81ED-4DB2-BD59-A6C34878D82A}">
                    <a16:rowId xmlns:a16="http://schemas.microsoft.com/office/drawing/2014/main" val="373339896"/>
                  </a:ext>
                </a:extLst>
              </a:tr>
            </a:tbl>
          </a:graphicData>
        </a:graphic>
      </p:graphicFrame>
      <p:sp>
        <p:nvSpPr>
          <p:cNvPr id="7" name="Rectangle 6">
            <a:extLst>
              <a:ext uri="{FF2B5EF4-FFF2-40B4-BE49-F238E27FC236}">
                <a16:creationId xmlns:a16="http://schemas.microsoft.com/office/drawing/2014/main" id="{C73AD57C-87E1-0632-F650-067717AD5A26}"/>
              </a:ext>
            </a:extLst>
          </p:cNvPr>
          <p:cNvSpPr/>
          <p:nvPr/>
        </p:nvSpPr>
        <p:spPr>
          <a:xfrm>
            <a:off x="0" y="6353175"/>
            <a:ext cx="6007100" cy="368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AI &gt; </a:t>
            </a:r>
            <a:r>
              <a:rPr lang="en-US" dirty="0">
                <a:solidFill>
                  <a:srgbClr val="00C8FF"/>
                </a:solidFill>
              </a:rPr>
              <a:t>ANALYTIC</a:t>
            </a:r>
            <a:r>
              <a:rPr lang="en-US" dirty="0"/>
              <a:t> &gt; </a:t>
            </a:r>
            <a:r>
              <a:rPr lang="en-US" dirty="0">
                <a:solidFill>
                  <a:srgbClr val="00FE40"/>
                </a:solidFill>
              </a:rPr>
              <a:t>MACHINE LEARNING</a:t>
            </a:r>
          </a:p>
        </p:txBody>
      </p:sp>
      <p:pic>
        <p:nvPicPr>
          <p:cNvPr id="9" name="Graphic 8" descr="Microscope with solid fill">
            <a:extLst>
              <a:ext uri="{FF2B5EF4-FFF2-40B4-BE49-F238E27FC236}">
                <a16:creationId xmlns:a16="http://schemas.microsoft.com/office/drawing/2014/main" id="{D61819FF-D91C-CB69-7BCB-82391FC9939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82649" y="3773200"/>
            <a:ext cx="508000" cy="508000"/>
          </a:xfrm>
          <a:prstGeom prst="rect">
            <a:avLst/>
          </a:prstGeom>
        </p:spPr>
      </p:pic>
      <p:pic>
        <p:nvPicPr>
          <p:cNvPr id="10" name="Graphic 9" descr="Hierarchy with solid fill">
            <a:extLst>
              <a:ext uri="{FF2B5EF4-FFF2-40B4-BE49-F238E27FC236}">
                <a16:creationId xmlns:a16="http://schemas.microsoft.com/office/drawing/2014/main" id="{1539CC10-EE0B-4C1B-860F-546FD0AC5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649" y="3124487"/>
            <a:ext cx="508000" cy="508000"/>
          </a:xfrm>
          <a:prstGeom prst="rect">
            <a:avLst/>
          </a:prstGeom>
        </p:spPr>
      </p:pic>
      <p:pic>
        <p:nvPicPr>
          <p:cNvPr id="12" name="Graphic 11" descr="Puppy 2 with solid fill">
            <a:extLst>
              <a:ext uri="{FF2B5EF4-FFF2-40B4-BE49-F238E27FC236}">
                <a16:creationId xmlns:a16="http://schemas.microsoft.com/office/drawing/2014/main" id="{088C2219-DED0-7033-5478-B0F931F2E8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0649" y="4816187"/>
            <a:ext cx="1231900" cy="1231900"/>
          </a:xfrm>
          <a:prstGeom prst="rect">
            <a:avLst/>
          </a:prstGeom>
        </p:spPr>
      </p:pic>
      <p:pic>
        <p:nvPicPr>
          <p:cNvPr id="13" name="Graphic 12" descr="Braille with solid fill">
            <a:extLst>
              <a:ext uri="{FF2B5EF4-FFF2-40B4-BE49-F238E27FC236}">
                <a16:creationId xmlns:a16="http://schemas.microsoft.com/office/drawing/2014/main" id="{D73BF02F-4112-6938-CCD6-F7DAF00B9B7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82649" y="4383375"/>
            <a:ext cx="508000" cy="508000"/>
          </a:xfrm>
          <a:prstGeom prst="rect">
            <a:avLst/>
          </a:prstGeom>
        </p:spPr>
      </p:pic>
    </p:spTree>
    <p:extLst>
      <p:ext uri="{BB962C8B-B14F-4D97-AF65-F5344CB8AC3E}">
        <p14:creationId xmlns:p14="http://schemas.microsoft.com/office/powerpoint/2010/main" val="57502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212F-BD40-DAE0-48A6-7F209A1AF866}"/>
              </a:ext>
            </a:extLst>
          </p:cNvPr>
          <p:cNvSpPr>
            <a:spLocks noGrp="1"/>
          </p:cNvSpPr>
          <p:nvPr>
            <p:ph type="title"/>
          </p:nvPr>
        </p:nvSpPr>
        <p:spPr/>
        <p:txBody>
          <a:bodyPr/>
          <a:lstStyle/>
          <a:p>
            <a:r>
              <a:rPr lang="en-US" dirty="0"/>
              <a:t>THE THREE-STEP ML PROCESS</a:t>
            </a:r>
          </a:p>
        </p:txBody>
      </p:sp>
      <p:sp>
        <p:nvSpPr>
          <p:cNvPr id="3" name="Content Placeholder 2">
            <a:extLst>
              <a:ext uri="{FF2B5EF4-FFF2-40B4-BE49-F238E27FC236}">
                <a16:creationId xmlns:a16="http://schemas.microsoft.com/office/drawing/2014/main" id="{E26CF3DE-5838-ED3E-4086-4B956B4EE66D}"/>
              </a:ext>
            </a:extLst>
          </p:cNvPr>
          <p:cNvSpPr>
            <a:spLocks noGrp="1"/>
          </p:cNvSpPr>
          <p:nvPr>
            <p:ph idx="1"/>
          </p:nvPr>
        </p:nvSpPr>
        <p:spPr>
          <a:xfrm>
            <a:off x="838200" y="2965450"/>
            <a:ext cx="3441700" cy="3390900"/>
          </a:xfrm>
        </p:spPr>
        <p:txBody>
          <a:bodyPr>
            <a:normAutofit fontScale="85000" lnSpcReduction="10000"/>
          </a:bodyPr>
          <a:lstStyle/>
          <a:p>
            <a:pPr marL="0" indent="0">
              <a:buNone/>
            </a:pPr>
            <a:r>
              <a:rPr lang="en-US" sz="3300" b="1" dirty="0">
                <a:solidFill>
                  <a:schemeClr val="accent3"/>
                </a:solidFill>
              </a:rPr>
              <a:t>      </a:t>
            </a:r>
            <a:r>
              <a:rPr lang="en-US" sz="3300" b="1" u="sng" dirty="0">
                <a:solidFill>
                  <a:schemeClr val="accent3"/>
                </a:solidFill>
              </a:rPr>
              <a:t>Data Collection</a:t>
            </a:r>
          </a:p>
          <a:p>
            <a:pPr marL="0" indent="0">
              <a:buNone/>
            </a:pPr>
            <a:r>
              <a:rPr lang="en-US" dirty="0"/>
              <a:t>Gathering relevant, representative datasets</a:t>
            </a:r>
          </a:p>
          <a:p>
            <a:pPr marL="0" indent="0">
              <a:buNone/>
            </a:pPr>
            <a:r>
              <a:rPr lang="en-US" b="1" dirty="0"/>
              <a:t>Quality</a:t>
            </a:r>
            <a:r>
              <a:rPr lang="en-US" dirty="0"/>
              <a:t> considerations:</a:t>
            </a:r>
          </a:p>
          <a:p>
            <a:r>
              <a:rPr lang="en-US" u="sng" dirty="0"/>
              <a:t>completeness</a:t>
            </a:r>
          </a:p>
          <a:p>
            <a:r>
              <a:rPr lang="en-US" u="sng" dirty="0"/>
              <a:t>accuracy</a:t>
            </a:r>
          </a:p>
          <a:p>
            <a:r>
              <a:rPr lang="en-US" u="sng" dirty="0"/>
              <a:t>relevance</a:t>
            </a:r>
          </a:p>
        </p:txBody>
      </p:sp>
      <p:sp>
        <p:nvSpPr>
          <p:cNvPr id="4" name="Content Placeholder 3">
            <a:extLst>
              <a:ext uri="{FF2B5EF4-FFF2-40B4-BE49-F238E27FC236}">
                <a16:creationId xmlns:a16="http://schemas.microsoft.com/office/drawing/2014/main" id="{6A67898F-C93F-BCA0-9174-F00E47C6C4C2}"/>
              </a:ext>
            </a:extLst>
          </p:cNvPr>
          <p:cNvSpPr>
            <a:spLocks noGrp="1"/>
          </p:cNvSpPr>
          <p:nvPr>
            <p:ph idx="13"/>
          </p:nvPr>
        </p:nvSpPr>
        <p:spPr>
          <a:xfrm>
            <a:off x="4572002" y="2965450"/>
            <a:ext cx="3340100" cy="3390900"/>
          </a:xfrm>
        </p:spPr>
        <p:txBody>
          <a:bodyPr>
            <a:normAutofit fontScale="92500" lnSpcReduction="10000"/>
          </a:bodyPr>
          <a:lstStyle/>
          <a:p>
            <a:pPr marL="0" indent="0">
              <a:buNone/>
            </a:pPr>
            <a:r>
              <a:rPr lang="en-US" sz="3000" b="1" dirty="0">
                <a:solidFill>
                  <a:schemeClr val="accent3"/>
                </a:solidFill>
              </a:rPr>
              <a:t>      </a:t>
            </a:r>
            <a:r>
              <a:rPr lang="en-US" sz="3000" b="1" u="sng" dirty="0">
                <a:solidFill>
                  <a:schemeClr val="accent3"/>
                </a:solidFill>
              </a:rPr>
              <a:t>Training</a:t>
            </a:r>
          </a:p>
          <a:p>
            <a:pPr marL="0" indent="0">
              <a:buNone/>
            </a:pPr>
            <a:r>
              <a:rPr lang="en-US" dirty="0"/>
              <a:t>Algorithm learns patterns from training data through iterative improvement.</a:t>
            </a:r>
          </a:p>
          <a:p>
            <a:pPr marL="0" indent="0">
              <a:buNone/>
            </a:pPr>
            <a:r>
              <a:rPr lang="en-US" b="1" i="1" dirty="0">
                <a:solidFill>
                  <a:schemeClr val="accent3"/>
                </a:solidFill>
              </a:rPr>
              <a:t>Study analogy</a:t>
            </a:r>
            <a:r>
              <a:rPr lang="en-US" i="1" dirty="0">
                <a:solidFill>
                  <a:schemeClr val="accent3"/>
                </a:solidFill>
              </a:rPr>
              <a:t>: </a:t>
            </a:r>
            <a:r>
              <a:rPr lang="en-US" i="1" dirty="0"/>
              <a:t>studying for a test using practice problems.</a:t>
            </a:r>
          </a:p>
          <a:p>
            <a:pPr marL="0" indent="0">
              <a:buNone/>
            </a:pPr>
            <a:endParaRPr lang="en-US" b="1" dirty="0"/>
          </a:p>
        </p:txBody>
      </p:sp>
      <p:sp>
        <p:nvSpPr>
          <p:cNvPr id="5" name="Content Placeholder 4">
            <a:extLst>
              <a:ext uri="{FF2B5EF4-FFF2-40B4-BE49-F238E27FC236}">
                <a16:creationId xmlns:a16="http://schemas.microsoft.com/office/drawing/2014/main" id="{55330689-E438-478A-3D4E-BC73C93437D2}"/>
              </a:ext>
            </a:extLst>
          </p:cNvPr>
          <p:cNvSpPr>
            <a:spLocks noGrp="1"/>
          </p:cNvSpPr>
          <p:nvPr>
            <p:ph idx="14"/>
          </p:nvPr>
        </p:nvSpPr>
        <p:spPr>
          <a:xfrm>
            <a:off x="8153400" y="2965450"/>
            <a:ext cx="3200400" cy="3390900"/>
          </a:xfrm>
        </p:spPr>
        <p:txBody>
          <a:bodyPr>
            <a:normAutofit fontScale="92500" lnSpcReduction="20000"/>
          </a:bodyPr>
          <a:lstStyle/>
          <a:p>
            <a:pPr marL="0" indent="0">
              <a:buNone/>
            </a:pPr>
            <a:r>
              <a:rPr lang="en-US" sz="3000" b="1" dirty="0">
                <a:solidFill>
                  <a:srgbClr val="00FE40"/>
                </a:solidFill>
              </a:rPr>
              <a:t>       </a:t>
            </a:r>
            <a:r>
              <a:rPr lang="en-US" sz="3000" b="1" u="sng" dirty="0">
                <a:solidFill>
                  <a:srgbClr val="00FE40"/>
                </a:solidFill>
              </a:rPr>
              <a:t>Prediction</a:t>
            </a:r>
          </a:p>
          <a:p>
            <a:pPr marL="0" indent="0">
              <a:buNone/>
            </a:pPr>
            <a:r>
              <a:rPr lang="en-US" dirty="0"/>
              <a:t>Making predictions on new, unseen data with performance evaluation.</a:t>
            </a:r>
          </a:p>
          <a:p>
            <a:pPr marL="0" indent="0">
              <a:buNone/>
            </a:pPr>
            <a:r>
              <a:rPr lang="en-US" b="1" i="1" dirty="0">
                <a:solidFill>
                  <a:schemeClr val="accent3"/>
                </a:solidFill>
              </a:rPr>
              <a:t>Study analogy</a:t>
            </a:r>
            <a:r>
              <a:rPr lang="en-US" i="1" dirty="0">
                <a:solidFill>
                  <a:schemeClr val="accent3"/>
                </a:solidFill>
              </a:rPr>
              <a:t>: </a:t>
            </a:r>
            <a:r>
              <a:rPr lang="en-US" i="1" dirty="0"/>
              <a:t>Applying what you learned to solve new problems.</a:t>
            </a:r>
          </a:p>
        </p:txBody>
      </p:sp>
      <p:pic>
        <p:nvPicPr>
          <p:cNvPr id="6" name="Graphic 5" descr="Badge 1 with solid fill">
            <a:extLst>
              <a:ext uri="{FF2B5EF4-FFF2-40B4-BE49-F238E27FC236}">
                <a16:creationId xmlns:a16="http://schemas.microsoft.com/office/drawing/2014/main" id="{8AF93AD2-0436-14E7-2119-354D883DD8A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12800" y="2724150"/>
            <a:ext cx="730250" cy="730250"/>
          </a:xfrm>
          <a:prstGeom prst="rect">
            <a:avLst/>
          </a:prstGeom>
        </p:spPr>
      </p:pic>
      <p:pic>
        <p:nvPicPr>
          <p:cNvPr id="7" name="Graphic 6" descr="Badge with solid fill">
            <a:extLst>
              <a:ext uri="{FF2B5EF4-FFF2-40B4-BE49-F238E27FC236}">
                <a16:creationId xmlns:a16="http://schemas.microsoft.com/office/drawing/2014/main" id="{736148C7-F9F1-51E0-C8DE-C63F7402A1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530727" y="2724150"/>
            <a:ext cx="730250" cy="730250"/>
          </a:xfrm>
          <a:prstGeom prst="rect">
            <a:avLst/>
          </a:prstGeom>
        </p:spPr>
      </p:pic>
      <p:pic>
        <p:nvPicPr>
          <p:cNvPr id="8" name="Graphic 7" descr="Badge 3 with solid fill">
            <a:extLst>
              <a:ext uri="{FF2B5EF4-FFF2-40B4-BE49-F238E27FC236}">
                <a16:creationId xmlns:a16="http://schemas.microsoft.com/office/drawing/2014/main" id="{46B6D4F0-D6C9-1918-2598-D9681A08875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53400" y="2724150"/>
            <a:ext cx="730250" cy="730250"/>
          </a:xfrm>
          <a:prstGeom prst="rect">
            <a:avLst/>
          </a:prstGeom>
        </p:spPr>
      </p:pic>
      <p:sp>
        <p:nvSpPr>
          <p:cNvPr id="9" name="Rectangle: Rounded Corners 8">
            <a:hlinkClick r:id="rId8"/>
            <a:extLst>
              <a:ext uri="{FF2B5EF4-FFF2-40B4-BE49-F238E27FC236}">
                <a16:creationId xmlns:a16="http://schemas.microsoft.com/office/drawing/2014/main" id="{7C279B7F-8C86-E125-BBE8-65F4BB839224}"/>
              </a:ext>
            </a:extLst>
          </p:cNvPr>
          <p:cNvSpPr/>
          <p:nvPr/>
        </p:nvSpPr>
        <p:spPr>
          <a:xfrm>
            <a:off x="7442200" y="1000125"/>
            <a:ext cx="4140200" cy="1066800"/>
          </a:xfrm>
          <a:prstGeom prst="roundRect">
            <a:avLst/>
          </a:prstGeom>
          <a:solidFill>
            <a:srgbClr val="00C8FF">
              <a:alpha val="8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The 3-Step Machine Learning Process</a:t>
            </a:r>
          </a:p>
          <a:p>
            <a:pPr algn="r"/>
            <a:endParaRPr lang="en-US" b="1" dirty="0">
              <a:solidFill>
                <a:schemeClr val="tx1"/>
              </a:solidFill>
              <a:latin typeface="Arial" panose="020B0604020202020204" pitchFamily="34" charset="0"/>
              <a:cs typeface="Arial" panose="020B0604020202020204" pitchFamily="34" charset="0"/>
            </a:endParaRPr>
          </a:p>
          <a:p>
            <a:pPr algn="r"/>
            <a:r>
              <a:rPr lang="en-US" b="1" dirty="0">
                <a:solidFill>
                  <a:schemeClr val="bg1"/>
                </a:solidFill>
                <a:latin typeface="Arial" panose="020B0604020202020204" pitchFamily="34" charset="0"/>
                <a:cs typeface="Arial" panose="020B0604020202020204" pitchFamily="34" charset="0"/>
              </a:rPr>
              <a:t>View Document ⭷</a:t>
            </a:r>
          </a:p>
        </p:txBody>
      </p:sp>
      <p:sp>
        <p:nvSpPr>
          <p:cNvPr id="10" name="Rectangle 9">
            <a:extLst>
              <a:ext uri="{FF2B5EF4-FFF2-40B4-BE49-F238E27FC236}">
                <a16:creationId xmlns:a16="http://schemas.microsoft.com/office/drawing/2014/main" id="{3C636117-26FA-8173-B3C1-592654173FA2}"/>
              </a:ext>
            </a:extLst>
          </p:cNvPr>
          <p:cNvSpPr/>
          <p:nvPr/>
        </p:nvSpPr>
        <p:spPr>
          <a:xfrm>
            <a:off x="0" y="6353175"/>
            <a:ext cx="6007100" cy="368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AI &gt; </a:t>
            </a:r>
            <a:r>
              <a:rPr lang="en-US" dirty="0">
                <a:solidFill>
                  <a:srgbClr val="00C8FF"/>
                </a:solidFill>
              </a:rPr>
              <a:t>ANALYTIC</a:t>
            </a:r>
            <a:r>
              <a:rPr lang="en-US" dirty="0"/>
              <a:t> &gt; </a:t>
            </a:r>
            <a:r>
              <a:rPr lang="en-US" dirty="0">
                <a:solidFill>
                  <a:srgbClr val="00FE40"/>
                </a:solidFill>
              </a:rPr>
              <a:t>MACHINE LEARNING</a:t>
            </a:r>
          </a:p>
        </p:txBody>
      </p:sp>
      <p:pic>
        <p:nvPicPr>
          <p:cNvPr id="12" name="Graphic 11" descr="UFO Invasion outline">
            <a:extLst>
              <a:ext uri="{FF2B5EF4-FFF2-40B4-BE49-F238E27FC236}">
                <a16:creationId xmlns:a16="http://schemas.microsoft.com/office/drawing/2014/main" id="{C4627DD2-795B-EBF8-5CE2-505640ABEA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19451" y="4718050"/>
            <a:ext cx="1060449" cy="1060449"/>
          </a:xfrm>
          <a:prstGeom prst="rect">
            <a:avLst/>
          </a:prstGeom>
        </p:spPr>
      </p:pic>
      <p:pic>
        <p:nvPicPr>
          <p:cNvPr id="16" name="Graphic 15" descr="Body builder outline">
            <a:extLst>
              <a:ext uri="{FF2B5EF4-FFF2-40B4-BE49-F238E27FC236}">
                <a16:creationId xmlns:a16="http://schemas.microsoft.com/office/drawing/2014/main" id="{D872687F-46C5-3487-B532-F29C691AEA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61151" y="2508250"/>
            <a:ext cx="914400" cy="914400"/>
          </a:xfrm>
          <a:prstGeom prst="rect">
            <a:avLst/>
          </a:prstGeom>
        </p:spPr>
      </p:pic>
      <p:pic>
        <p:nvPicPr>
          <p:cNvPr id="18" name="Graphic 17" descr="Lights On outline">
            <a:extLst>
              <a:ext uri="{FF2B5EF4-FFF2-40B4-BE49-F238E27FC236}">
                <a16:creationId xmlns:a16="http://schemas.microsoft.com/office/drawing/2014/main" id="{1D52B6BC-A906-9EA3-72CE-B01FF8E210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42287" y="3990975"/>
            <a:ext cx="914400" cy="914400"/>
          </a:xfrm>
          <a:prstGeom prst="rect">
            <a:avLst/>
          </a:prstGeom>
        </p:spPr>
      </p:pic>
    </p:spTree>
    <p:extLst>
      <p:ext uri="{BB962C8B-B14F-4D97-AF65-F5344CB8AC3E}">
        <p14:creationId xmlns:p14="http://schemas.microsoft.com/office/powerpoint/2010/main" val="186529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F658-819A-E140-0445-832B9C06143B}"/>
              </a:ext>
            </a:extLst>
          </p:cNvPr>
          <p:cNvSpPr>
            <a:spLocks noGrp="1"/>
          </p:cNvSpPr>
          <p:nvPr>
            <p:ph type="title"/>
          </p:nvPr>
        </p:nvSpPr>
        <p:spPr/>
        <p:txBody>
          <a:bodyPr/>
          <a:lstStyle/>
          <a:p>
            <a:r>
              <a:rPr lang="en-US" dirty="0">
                <a:solidFill>
                  <a:schemeClr val="accent3"/>
                </a:solidFill>
              </a:rPr>
              <a:t>ML IN ACTION: REAL EXAMPLES</a:t>
            </a:r>
          </a:p>
        </p:txBody>
      </p:sp>
      <p:sp>
        <p:nvSpPr>
          <p:cNvPr id="3" name="Text Placeholder 2">
            <a:extLst>
              <a:ext uri="{FF2B5EF4-FFF2-40B4-BE49-F238E27FC236}">
                <a16:creationId xmlns:a16="http://schemas.microsoft.com/office/drawing/2014/main" id="{B7C1D0B2-B3BA-4572-72A1-6A2A74B3CD2A}"/>
              </a:ext>
            </a:extLst>
          </p:cNvPr>
          <p:cNvSpPr>
            <a:spLocks noGrp="1"/>
          </p:cNvSpPr>
          <p:nvPr>
            <p:ph type="body" sz="quarter" idx="13"/>
          </p:nvPr>
        </p:nvSpPr>
        <p:spPr/>
        <p:txBody>
          <a:bodyPr/>
          <a:lstStyle/>
          <a:p>
            <a:r>
              <a:rPr lang="en-US" dirty="0">
                <a:solidFill>
                  <a:schemeClr val="bg1"/>
                </a:solidFill>
              </a:rPr>
              <a:t>Netflix Recommendations</a:t>
            </a:r>
          </a:p>
        </p:txBody>
      </p:sp>
      <p:sp>
        <p:nvSpPr>
          <p:cNvPr id="4" name="Text Placeholder 3">
            <a:extLst>
              <a:ext uri="{FF2B5EF4-FFF2-40B4-BE49-F238E27FC236}">
                <a16:creationId xmlns:a16="http://schemas.microsoft.com/office/drawing/2014/main" id="{BD30FB88-787B-8BF7-8D01-F45F3E018CF7}"/>
              </a:ext>
            </a:extLst>
          </p:cNvPr>
          <p:cNvSpPr>
            <a:spLocks noGrp="1"/>
          </p:cNvSpPr>
          <p:nvPr>
            <p:ph type="body" sz="quarter" idx="14"/>
          </p:nvPr>
        </p:nvSpPr>
        <p:spPr/>
        <p:txBody>
          <a:bodyPr/>
          <a:lstStyle/>
          <a:p>
            <a:r>
              <a:rPr lang="en-US" dirty="0">
                <a:solidFill>
                  <a:schemeClr val="bg1"/>
                </a:solidFill>
              </a:rPr>
              <a:t>Email Spam Detection</a:t>
            </a:r>
          </a:p>
        </p:txBody>
      </p:sp>
      <p:pic>
        <p:nvPicPr>
          <p:cNvPr id="9" name="Picture 8" descr="Open Netflix Recommendations webpage link">
            <a:hlinkClick r:id="rId2"/>
            <a:extLst>
              <a:ext uri="{FF2B5EF4-FFF2-40B4-BE49-F238E27FC236}">
                <a16:creationId xmlns:a16="http://schemas.microsoft.com/office/drawing/2014/main" id="{2C1A9C69-F500-2F0A-7AC4-86FB2A9BE45B}"/>
              </a:ext>
            </a:extLst>
          </p:cNvPr>
          <p:cNvPicPr>
            <a:picLocks noChangeAspect="1"/>
          </p:cNvPicPr>
          <p:nvPr/>
        </p:nvPicPr>
        <p:blipFill>
          <a:blip r:embed="rId3"/>
          <a:stretch>
            <a:fillRect/>
          </a:stretch>
        </p:blipFill>
        <p:spPr>
          <a:xfrm>
            <a:off x="742948" y="1962147"/>
            <a:ext cx="4782217" cy="2295845"/>
          </a:xfrm>
          <a:prstGeom prst="roundRect">
            <a:avLst>
              <a:gd name="adj" fmla="val 5604"/>
            </a:avLst>
          </a:prstGeom>
          <a:ln w="12700">
            <a:solidFill>
              <a:srgbClr val="00FE40"/>
            </a:solidFill>
          </a:ln>
        </p:spPr>
      </p:pic>
      <p:pic>
        <p:nvPicPr>
          <p:cNvPr id="13" name="Picture 12" descr="Open Email Spam Detection webpage link">
            <a:hlinkClick r:id="rId4"/>
            <a:extLst>
              <a:ext uri="{FF2B5EF4-FFF2-40B4-BE49-F238E27FC236}">
                <a16:creationId xmlns:a16="http://schemas.microsoft.com/office/drawing/2014/main" id="{237A1F6F-3A06-D021-A0F0-FB37478D954B}"/>
              </a:ext>
            </a:extLst>
          </p:cNvPr>
          <p:cNvPicPr>
            <a:picLocks noChangeAspect="1"/>
          </p:cNvPicPr>
          <p:nvPr/>
        </p:nvPicPr>
        <p:blipFill>
          <a:blip r:embed="rId5"/>
          <a:stretch>
            <a:fillRect/>
          </a:stretch>
        </p:blipFill>
        <p:spPr>
          <a:xfrm>
            <a:off x="6286499" y="2000252"/>
            <a:ext cx="4829849" cy="2257740"/>
          </a:xfrm>
          <a:prstGeom prst="roundRect">
            <a:avLst>
              <a:gd name="adj" fmla="val 4292"/>
            </a:avLst>
          </a:prstGeom>
          <a:ln w="12700">
            <a:solidFill>
              <a:srgbClr val="00FE40"/>
            </a:solidFill>
          </a:ln>
        </p:spPr>
      </p:pic>
      <p:sp>
        <p:nvSpPr>
          <p:cNvPr id="14" name="Rectangle 13">
            <a:extLst>
              <a:ext uri="{FF2B5EF4-FFF2-40B4-BE49-F238E27FC236}">
                <a16:creationId xmlns:a16="http://schemas.microsoft.com/office/drawing/2014/main" id="{75C0667F-1EB6-44A1-F502-18091675AADD}"/>
              </a:ext>
            </a:extLst>
          </p:cNvPr>
          <p:cNvSpPr/>
          <p:nvPr/>
        </p:nvSpPr>
        <p:spPr>
          <a:xfrm>
            <a:off x="0" y="6353175"/>
            <a:ext cx="6007100" cy="368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AI &gt; </a:t>
            </a:r>
            <a:r>
              <a:rPr lang="en-US" dirty="0">
                <a:solidFill>
                  <a:srgbClr val="00C8FF"/>
                </a:solidFill>
              </a:rPr>
              <a:t>ANALYTIC</a:t>
            </a:r>
            <a:r>
              <a:rPr lang="en-US" dirty="0"/>
              <a:t> &gt; </a:t>
            </a:r>
            <a:r>
              <a:rPr lang="en-US" dirty="0">
                <a:solidFill>
                  <a:srgbClr val="00FE40"/>
                </a:solidFill>
              </a:rPr>
              <a:t>MACHINE LEARNING</a:t>
            </a:r>
          </a:p>
        </p:txBody>
      </p:sp>
    </p:spTree>
    <p:extLst>
      <p:ext uri="{BB962C8B-B14F-4D97-AF65-F5344CB8AC3E}">
        <p14:creationId xmlns:p14="http://schemas.microsoft.com/office/powerpoint/2010/main" val="3030482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6F154-F87D-0BB0-D130-2855789C3AD8}"/>
              </a:ext>
            </a:extLst>
          </p:cNvPr>
          <p:cNvSpPr>
            <a:spLocks noGrp="1"/>
          </p:cNvSpPr>
          <p:nvPr>
            <p:ph type="title"/>
          </p:nvPr>
        </p:nvSpPr>
        <p:spPr/>
        <p:txBody>
          <a:bodyPr/>
          <a:lstStyle/>
          <a:p>
            <a:r>
              <a:rPr lang="en-US" dirty="0">
                <a:solidFill>
                  <a:schemeClr val="accent3"/>
                </a:solidFill>
              </a:rPr>
              <a:t>COMMON ML PITFALLS</a:t>
            </a:r>
          </a:p>
        </p:txBody>
      </p:sp>
      <p:sp>
        <p:nvSpPr>
          <p:cNvPr id="5" name="Text Placeholder 4">
            <a:extLst>
              <a:ext uri="{FF2B5EF4-FFF2-40B4-BE49-F238E27FC236}">
                <a16:creationId xmlns:a16="http://schemas.microsoft.com/office/drawing/2014/main" id="{1118E8F1-4233-4BB7-7B94-14FEC0F50251}"/>
              </a:ext>
            </a:extLst>
          </p:cNvPr>
          <p:cNvSpPr>
            <a:spLocks noGrp="1"/>
          </p:cNvSpPr>
          <p:nvPr>
            <p:ph type="body" sz="quarter" idx="13"/>
          </p:nvPr>
        </p:nvSpPr>
        <p:spPr/>
        <p:txBody>
          <a:bodyPr/>
          <a:lstStyle/>
          <a:p>
            <a:r>
              <a:rPr lang="en-US" dirty="0"/>
              <a:t>     Overfitting</a:t>
            </a:r>
          </a:p>
        </p:txBody>
      </p:sp>
      <p:sp>
        <p:nvSpPr>
          <p:cNvPr id="6" name="Text Placeholder 5">
            <a:extLst>
              <a:ext uri="{FF2B5EF4-FFF2-40B4-BE49-F238E27FC236}">
                <a16:creationId xmlns:a16="http://schemas.microsoft.com/office/drawing/2014/main" id="{E9948164-0E27-FF7E-7348-7027739E739A}"/>
              </a:ext>
            </a:extLst>
          </p:cNvPr>
          <p:cNvSpPr>
            <a:spLocks noGrp="1"/>
          </p:cNvSpPr>
          <p:nvPr>
            <p:ph type="body" sz="quarter" idx="14"/>
          </p:nvPr>
        </p:nvSpPr>
        <p:spPr/>
        <p:txBody>
          <a:bodyPr/>
          <a:lstStyle/>
          <a:p>
            <a:r>
              <a:rPr lang="en-US" dirty="0">
                <a:solidFill>
                  <a:schemeClr val="accent2"/>
                </a:solidFill>
              </a:rPr>
              <a:t>      Bias in Training Data</a:t>
            </a:r>
          </a:p>
        </p:txBody>
      </p:sp>
      <p:sp>
        <p:nvSpPr>
          <p:cNvPr id="7" name="Text Placeholder 6">
            <a:extLst>
              <a:ext uri="{FF2B5EF4-FFF2-40B4-BE49-F238E27FC236}">
                <a16:creationId xmlns:a16="http://schemas.microsoft.com/office/drawing/2014/main" id="{69574ABD-97E0-AEFE-21AA-842B1815EC17}"/>
              </a:ext>
            </a:extLst>
          </p:cNvPr>
          <p:cNvSpPr>
            <a:spLocks noGrp="1"/>
          </p:cNvSpPr>
          <p:nvPr>
            <p:ph type="body" sz="quarter" idx="15"/>
          </p:nvPr>
        </p:nvSpPr>
        <p:spPr/>
        <p:txBody>
          <a:bodyPr>
            <a:normAutofit lnSpcReduction="10000"/>
          </a:bodyPr>
          <a:lstStyle/>
          <a:p>
            <a:pPr marL="0" indent="0">
              <a:buNone/>
            </a:pPr>
            <a:r>
              <a:rPr lang="en-US" b="1" dirty="0"/>
              <a:t>Cram studying: </a:t>
            </a:r>
            <a:r>
              <a:rPr lang="en-US" dirty="0"/>
              <a:t>Memorizing specific practice problems instead of understanding concepts.</a:t>
            </a:r>
          </a:p>
          <a:p>
            <a:pPr marL="0" indent="0">
              <a:buNone/>
            </a:pPr>
            <a:r>
              <a:rPr lang="en-US" b="1" dirty="0"/>
              <a:t>In machine learning</a:t>
            </a:r>
            <a:r>
              <a:rPr lang="en-US" dirty="0"/>
              <a:t>: Too much “cram studying” on specific training data. Model performs well on training data, but fails on new, slightly novel data.</a:t>
            </a:r>
          </a:p>
          <a:p>
            <a:pPr marL="0" indent="0">
              <a:buNone/>
            </a:pPr>
            <a:r>
              <a:rPr lang="en-US" b="1" u="sng" dirty="0"/>
              <a:t>Real-world Impact</a:t>
            </a:r>
            <a:r>
              <a:rPr lang="en-US" dirty="0"/>
              <a:t>:</a:t>
            </a:r>
            <a:r>
              <a:rPr lang="en-US" b="1" dirty="0"/>
              <a:t> </a:t>
            </a:r>
            <a:r>
              <a:rPr lang="en-US" dirty="0"/>
              <a:t> </a:t>
            </a:r>
            <a:r>
              <a:rPr lang="en-US" dirty="0">
                <a:solidFill>
                  <a:schemeClr val="accent4"/>
                </a:solidFill>
              </a:rPr>
              <a:t>Poor generalization to novel situations</a:t>
            </a:r>
            <a:r>
              <a:rPr lang="en-US" dirty="0"/>
              <a:t>. E.g., training set featured people crossing street on crosswalk. Camera vision doesn’t recognize person crossing street without a crosswalk present.</a:t>
            </a:r>
          </a:p>
        </p:txBody>
      </p:sp>
      <p:sp>
        <p:nvSpPr>
          <p:cNvPr id="8" name="Text Placeholder 7">
            <a:extLst>
              <a:ext uri="{FF2B5EF4-FFF2-40B4-BE49-F238E27FC236}">
                <a16:creationId xmlns:a16="http://schemas.microsoft.com/office/drawing/2014/main" id="{B8506F3B-30FB-BD5F-E6F1-75FFF0741333}"/>
              </a:ext>
            </a:extLst>
          </p:cNvPr>
          <p:cNvSpPr>
            <a:spLocks noGrp="1"/>
          </p:cNvSpPr>
          <p:nvPr>
            <p:ph type="body" sz="quarter" idx="16"/>
          </p:nvPr>
        </p:nvSpPr>
        <p:spPr/>
        <p:txBody>
          <a:bodyPr/>
          <a:lstStyle/>
          <a:p>
            <a:pPr marL="0" indent="0">
              <a:buNone/>
            </a:pPr>
            <a:r>
              <a:rPr lang="en-US" dirty="0"/>
              <a:t>Would you trust a history book that cites only one historian for all its information?</a:t>
            </a:r>
          </a:p>
          <a:p>
            <a:pPr marL="0" indent="0">
              <a:buNone/>
            </a:pPr>
            <a:r>
              <a:rPr lang="en-US" dirty="0"/>
              <a:t>Would you write a literature review based only on the publications of one team of researchers?</a:t>
            </a:r>
          </a:p>
          <a:p>
            <a:pPr marL="0" indent="0">
              <a:buNone/>
            </a:pPr>
            <a:r>
              <a:rPr lang="en-US" b="1" dirty="0"/>
              <a:t>Models inherit and amplify the biases present in training data.</a:t>
            </a:r>
          </a:p>
          <a:p>
            <a:pPr marL="0" indent="0">
              <a:buNone/>
            </a:pPr>
            <a:r>
              <a:rPr lang="en-US" b="1" u="sng" dirty="0"/>
              <a:t>Real-world Impact</a:t>
            </a:r>
            <a:r>
              <a:rPr lang="en-US" dirty="0"/>
              <a:t>: </a:t>
            </a:r>
            <a:r>
              <a:rPr lang="en-US" dirty="0">
                <a:solidFill>
                  <a:schemeClr val="accent2"/>
                </a:solidFill>
              </a:rPr>
              <a:t>Discriminatory outcomes </a:t>
            </a:r>
            <a:r>
              <a:rPr lang="en-US" dirty="0"/>
              <a:t>in hiring, lending, criminal justice.</a:t>
            </a:r>
          </a:p>
        </p:txBody>
      </p:sp>
      <p:sp>
        <p:nvSpPr>
          <p:cNvPr id="4" name="Rectangle 3">
            <a:extLst>
              <a:ext uri="{FF2B5EF4-FFF2-40B4-BE49-F238E27FC236}">
                <a16:creationId xmlns:a16="http://schemas.microsoft.com/office/drawing/2014/main" id="{DBD7AF68-2862-F402-02E5-D412AFE850B0}"/>
              </a:ext>
            </a:extLst>
          </p:cNvPr>
          <p:cNvSpPr/>
          <p:nvPr/>
        </p:nvSpPr>
        <p:spPr>
          <a:xfrm>
            <a:off x="0" y="6353175"/>
            <a:ext cx="6007100" cy="368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AI &gt; </a:t>
            </a:r>
            <a:r>
              <a:rPr lang="en-US" dirty="0">
                <a:solidFill>
                  <a:srgbClr val="00C8FF"/>
                </a:solidFill>
              </a:rPr>
              <a:t>ANALYTIC</a:t>
            </a:r>
            <a:r>
              <a:rPr lang="en-US" dirty="0"/>
              <a:t> &gt; </a:t>
            </a:r>
            <a:r>
              <a:rPr lang="en-US" dirty="0">
                <a:solidFill>
                  <a:srgbClr val="00FE40"/>
                </a:solidFill>
              </a:rPr>
              <a:t>MACHINE LEARNING</a:t>
            </a:r>
          </a:p>
        </p:txBody>
      </p:sp>
      <p:pic>
        <p:nvPicPr>
          <p:cNvPr id="10" name="Graphic 9" descr="Warning with solid fill">
            <a:extLst>
              <a:ext uri="{FF2B5EF4-FFF2-40B4-BE49-F238E27FC236}">
                <a16:creationId xmlns:a16="http://schemas.microsoft.com/office/drawing/2014/main" id="{6A789CF5-C4E8-78CB-079D-27A6A5607B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2949" y="1350167"/>
            <a:ext cx="538164" cy="538164"/>
          </a:xfrm>
          <a:prstGeom prst="rect">
            <a:avLst/>
          </a:prstGeom>
        </p:spPr>
      </p:pic>
      <p:pic>
        <p:nvPicPr>
          <p:cNvPr id="11" name="Graphic 10" descr="Warning with solid fill">
            <a:extLst>
              <a:ext uri="{FF2B5EF4-FFF2-40B4-BE49-F238E27FC236}">
                <a16:creationId xmlns:a16="http://schemas.microsoft.com/office/drawing/2014/main" id="{15AA9802-852F-E3DD-6775-B94D03D910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3013" y="1326499"/>
            <a:ext cx="538164" cy="538164"/>
          </a:xfrm>
          <a:prstGeom prst="rect">
            <a:avLst/>
          </a:prstGeom>
        </p:spPr>
      </p:pic>
    </p:spTree>
    <p:extLst>
      <p:ext uri="{BB962C8B-B14F-4D97-AF65-F5344CB8AC3E}">
        <p14:creationId xmlns:p14="http://schemas.microsoft.com/office/powerpoint/2010/main" val="86662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qhb6tydtv5k5q9axsfz5dqmhpzwz6v"/>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262626"/>
      </a:dk2>
      <a:lt2>
        <a:srgbClr val="E8E8E8"/>
      </a:lt2>
      <a:accent1>
        <a:srgbClr val="00C8FF"/>
      </a:accent1>
      <a:accent2>
        <a:srgbClr val="FF0000"/>
      </a:accent2>
      <a:accent3>
        <a:srgbClr val="00FF00"/>
      </a:accent3>
      <a:accent4>
        <a:srgbClr val="FFFF00"/>
      </a:accent4>
      <a:accent5>
        <a:srgbClr val="FF6566"/>
      </a:accent5>
      <a:accent6>
        <a:srgbClr val="0095BF"/>
      </a:accent6>
      <a:hlink>
        <a:srgbClr val="00C8FF"/>
      </a:hlink>
      <a:folHlink>
        <a:srgbClr val="D76D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nti-Oculus Theme.potx" id="{F07977D3-66A6-4A5A-B20B-F018537ACE55}" vid="{E851D983-D7CA-434C-B26B-58B6CC42E1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Anti-Oculus Theme</Template>
  <TotalTime>694</TotalTime>
  <Words>4331</Words>
  <Application>Microsoft Macintosh PowerPoint</Application>
  <PresentationFormat>Widescreen</PresentationFormat>
  <Paragraphs>415</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Aptos</vt:lpstr>
      <vt:lpstr>Arial</vt:lpstr>
      <vt:lpstr>Consolas</vt:lpstr>
      <vt:lpstr>Wingdings</vt:lpstr>
      <vt:lpstr>Office Theme</vt:lpstr>
      <vt:lpstr>AI AND MACHINE LEARNING</vt:lpstr>
      <vt:lpstr>WHAT IS ARTIFICIAL INTELLIGENCE?</vt:lpstr>
      <vt:lpstr>TWO PRIMARY CATEGORIES OF AI</vt:lpstr>
      <vt:lpstr>APPLICATIONS ACROSS DOMAINS</vt:lpstr>
      <vt:lpstr>ANALYTIC: MACHINE LEARNING</vt:lpstr>
      <vt:lpstr>WHAT IS MACHINE LEARNING?</vt:lpstr>
      <vt:lpstr>THE THREE-STEP ML PROCESS</vt:lpstr>
      <vt:lpstr>ML IN ACTION: REAL EXAMPLES</vt:lpstr>
      <vt:lpstr>COMMON ML PITFALLS</vt:lpstr>
      <vt:lpstr>IMPACTS OF ML BIAS</vt:lpstr>
      <vt:lpstr>IMPACTS OF ML BIAS</vt:lpstr>
      <vt:lpstr>NEURAL NETWORKS</vt:lpstr>
      <vt:lpstr>NEURAL NETWORKS: Foundation for Modern AI</vt:lpstr>
      <vt:lpstr>NEURAL NETWORKS: The Committee Analogy</vt:lpstr>
      <vt:lpstr>WE USE ML TO TRAIN NEURAL NETWORKS</vt:lpstr>
      <vt:lpstr>WE USE ML TO TRAIN NEURAL NETWORKS</vt:lpstr>
      <vt:lpstr>LET’S TRAIN A NEURAL NET!</vt:lpstr>
      <vt:lpstr>LARGE LANGUAGE MODELS AND GPTs</vt:lpstr>
      <vt:lpstr>NEURAL NETS: FROM SIMPLE TO COMPLEX</vt:lpstr>
      <vt:lpstr>WHAT IS A LARGE LANGUAGE MODEL [1]</vt:lpstr>
      <vt:lpstr>THE PREDICTION REALITY</vt:lpstr>
      <vt:lpstr>CLEAR PROMPTING</vt:lpstr>
      <vt:lpstr>INFORMATION LITERACY IN THE AI ERA</vt:lpstr>
      <vt:lpstr>INFORMATION LITERACY IN THE AI ERA</vt:lpstr>
      <vt:lpstr>RYAN’S AI RESOURCES</vt:lpstr>
      <vt:lpstr>PROMPTING TECHNIQUES (WAYS TO BE CLEAR)</vt:lpstr>
      <vt:lpstr>POWER USER CHAT STRATEGY</vt:lpstr>
      <vt:lpstr>PERSONALIZATION</vt:lpstr>
      <vt:lpstr>AI-ASSISTED CODING FOR AUTOMATION</vt:lpstr>
      <vt:lpstr>USING GENAI: PERSONAL VALUE AND DANGER</vt:lpstr>
      <vt:lpstr>PowerPoint Presentation</vt:lpstr>
      <vt:lpstr>HUMANS IN THE LOOP</vt:lpstr>
      <vt:lpstr>PowerPoint Presentation</vt:lpstr>
      <vt:lpstr>LABELING AS MODERN-DAY SLAVERY</vt:lpstr>
      <vt:lpstr>“CONTROL BY DESIGN”</vt:lpstr>
      <vt:lpstr>Surveillance Capitalism [1]</vt:lpstr>
      <vt:lpstr>Surveillance Capitalism [1]</vt:lpstr>
      <vt:lpstr>HOW DATA POINTS PREDICT BEHAVIOR</vt:lpstr>
      <vt:lpstr>Economies of action in practice [1]</vt:lpstr>
      <vt:lpstr>PowerPoint Presentation</vt:lpstr>
      <vt:lpstr>‘KNOWLEDGE IS POWER’ [1]</vt:lpstr>
      <vt:lpstr>AI AND ECOLOGY</vt:lpstr>
      <vt:lpstr>ENERGY CONSUMPTION [1]</vt:lpstr>
      <vt:lpstr>WATER CONSUMPTION &amp; CO2 EMISSIONS [1]</vt:lpstr>
      <vt:lpstr>WHAT WE CAN DO [1]</vt:lpstr>
      <vt:lpstr>PowerPoint Presentation</vt:lpstr>
    </vt:vector>
  </TitlesOfParts>
  <Company>ETSU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Haas, Ryan R</dc:creator>
  <cp:lastModifiedBy>Haas, Ryan R</cp:lastModifiedBy>
  <cp:revision>21</cp:revision>
  <dcterms:created xsi:type="dcterms:W3CDTF">2025-10-31T18:14:11Z</dcterms:created>
  <dcterms:modified xsi:type="dcterms:W3CDTF">2025-11-25T00:52:46Z</dcterms:modified>
</cp:coreProperties>
</file>